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1" Type="http://schemas.openxmlformats.org/officeDocument/2006/relationships/hyperlink" Target="https://bra.se/statistik/statistik-utifran-brottstyper.html"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bra.se/statistik/statistik-utifran-brottstyper.html"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2D463B-51F8-45AD-9F50-E8F45C731504}" type="doc">
      <dgm:prSet loTypeId="urn:microsoft.com/office/officeart/2005/8/layout/process4" loCatId="process" qsTypeId="urn:microsoft.com/office/officeart/2005/8/quickstyle/simple5" qsCatId="simple" csTypeId="urn:microsoft.com/office/officeart/2005/8/colors/colorful2" csCatId="colorful"/>
      <dgm:spPr/>
      <dgm:t>
        <a:bodyPr/>
        <a:lstStyle/>
        <a:p>
          <a:endParaRPr lang="en-US"/>
        </a:p>
      </dgm:t>
    </dgm:pt>
    <dgm:pt modelId="{DAE0E3A4-47D7-470C-BA66-46E877D5F559}">
      <dgm:prSet/>
      <dgm:spPr/>
      <dgm:t>
        <a:bodyPr/>
        <a:lstStyle/>
        <a:p>
          <a:r>
            <a:rPr lang="en-US"/>
            <a:t>Har brottsligheten ökat?</a:t>
          </a:r>
        </a:p>
      </dgm:t>
    </dgm:pt>
    <dgm:pt modelId="{48021761-3FB5-4888-9381-24DCE7C57432}" type="parTrans" cxnId="{D3DD0AE6-5140-4A64-804C-03A1F0EAF6C1}">
      <dgm:prSet/>
      <dgm:spPr/>
      <dgm:t>
        <a:bodyPr/>
        <a:lstStyle/>
        <a:p>
          <a:endParaRPr lang="en-US"/>
        </a:p>
      </dgm:t>
    </dgm:pt>
    <dgm:pt modelId="{5826C61C-35ED-4005-B64F-4E206D6B768C}" type="sibTrans" cxnId="{D3DD0AE6-5140-4A64-804C-03A1F0EAF6C1}">
      <dgm:prSet/>
      <dgm:spPr/>
      <dgm:t>
        <a:bodyPr/>
        <a:lstStyle/>
        <a:p>
          <a:endParaRPr lang="en-US"/>
        </a:p>
      </dgm:t>
    </dgm:pt>
    <dgm:pt modelId="{363E486D-99B5-4CF9-8827-3C4240E28ADD}">
      <dgm:prSet/>
      <dgm:spPr/>
      <dgm:t>
        <a:bodyPr/>
        <a:lstStyle/>
        <a:p>
          <a:r>
            <a:rPr lang="en-US">
              <a:hlinkClick xmlns:r="http://schemas.openxmlformats.org/officeDocument/2006/relationships" r:id="rId1"/>
            </a:rPr>
            <a:t>https://bra.se/statistik/statistik-utifran-brottstyper.html</a:t>
          </a:r>
          <a:endParaRPr lang="en-US"/>
        </a:p>
      </dgm:t>
    </dgm:pt>
    <dgm:pt modelId="{C528B679-2B05-4FB5-9A83-F38B1C105E3D}" type="parTrans" cxnId="{35262BC9-A1B5-46C1-B59C-BD305BBCD52C}">
      <dgm:prSet/>
      <dgm:spPr/>
      <dgm:t>
        <a:bodyPr/>
        <a:lstStyle/>
        <a:p>
          <a:endParaRPr lang="en-US"/>
        </a:p>
      </dgm:t>
    </dgm:pt>
    <dgm:pt modelId="{EB12A0AC-8EFF-42D3-95E3-31BED7F84B2F}" type="sibTrans" cxnId="{35262BC9-A1B5-46C1-B59C-BD305BBCD52C}">
      <dgm:prSet/>
      <dgm:spPr/>
      <dgm:t>
        <a:bodyPr/>
        <a:lstStyle/>
        <a:p>
          <a:endParaRPr lang="en-US"/>
        </a:p>
      </dgm:t>
    </dgm:pt>
    <dgm:pt modelId="{8D2A9181-27B6-4B89-B13B-EED4E2FB2D89}" type="pres">
      <dgm:prSet presAssocID="{882D463B-51F8-45AD-9F50-E8F45C731504}" presName="Name0" presStyleCnt="0">
        <dgm:presLayoutVars>
          <dgm:dir/>
          <dgm:animLvl val="lvl"/>
          <dgm:resizeHandles val="exact"/>
        </dgm:presLayoutVars>
      </dgm:prSet>
      <dgm:spPr/>
    </dgm:pt>
    <dgm:pt modelId="{F36E932B-7187-48A4-AA6C-1B28BD1973A6}" type="pres">
      <dgm:prSet presAssocID="{363E486D-99B5-4CF9-8827-3C4240E28ADD}" presName="boxAndChildren" presStyleCnt="0"/>
      <dgm:spPr/>
    </dgm:pt>
    <dgm:pt modelId="{2EBF92B0-187D-4186-9152-4498AF1322A2}" type="pres">
      <dgm:prSet presAssocID="{363E486D-99B5-4CF9-8827-3C4240E28ADD}" presName="parentTextBox" presStyleLbl="node1" presStyleIdx="0" presStyleCnt="2"/>
      <dgm:spPr/>
    </dgm:pt>
    <dgm:pt modelId="{7514E159-3710-42E7-863E-9030383EBA64}" type="pres">
      <dgm:prSet presAssocID="{5826C61C-35ED-4005-B64F-4E206D6B768C}" presName="sp" presStyleCnt="0"/>
      <dgm:spPr/>
    </dgm:pt>
    <dgm:pt modelId="{D5E69816-6C91-4349-92B0-5CAE824396D1}" type="pres">
      <dgm:prSet presAssocID="{DAE0E3A4-47D7-470C-BA66-46E877D5F559}" presName="arrowAndChildren" presStyleCnt="0"/>
      <dgm:spPr/>
    </dgm:pt>
    <dgm:pt modelId="{8850B666-76E0-4909-B232-B5B8746F3E04}" type="pres">
      <dgm:prSet presAssocID="{DAE0E3A4-47D7-470C-BA66-46E877D5F559}" presName="parentTextArrow" presStyleLbl="node1" presStyleIdx="1" presStyleCnt="2"/>
      <dgm:spPr/>
    </dgm:pt>
  </dgm:ptLst>
  <dgm:cxnLst>
    <dgm:cxn modelId="{80990620-D1A4-48D0-A7A8-802EBA4B1DFC}" type="presOf" srcId="{DAE0E3A4-47D7-470C-BA66-46E877D5F559}" destId="{8850B666-76E0-4909-B232-B5B8746F3E04}" srcOrd="0" destOrd="0" presId="urn:microsoft.com/office/officeart/2005/8/layout/process4"/>
    <dgm:cxn modelId="{1386178D-B00B-460A-9193-7C67E63397C3}" type="presOf" srcId="{882D463B-51F8-45AD-9F50-E8F45C731504}" destId="{8D2A9181-27B6-4B89-B13B-EED4E2FB2D89}" srcOrd="0" destOrd="0" presId="urn:microsoft.com/office/officeart/2005/8/layout/process4"/>
    <dgm:cxn modelId="{4014F4A1-2E42-4E5B-A8AB-048620094F50}" type="presOf" srcId="{363E486D-99B5-4CF9-8827-3C4240E28ADD}" destId="{2EBF92B0-187D-4186-9152-4498AF1322A2}" srcOrd="0" destOrd="0" presId="urn:microsoft.com/office/officeart/2005/8/layout/process4"/>
    <dgm:cxn modelId="{35262BC9-A1B5-46C1-B59C-BD305BBCD52C}" srcId="{882D463B-51F8-45AD-9F50-E8F45C731504}" destId="{363E486D-99B5-4CF9-8827-3C4240E28ADD}" srcOrd="1" destOrd="0" parTransId="{C528B679-2B05-4FB5-9A83-F38B1C105E3D}" sibTransId="{EB12A0AC-8EFF-42D3-95E3-31BED7F84B2F}"/>
    <dgm:cxn modelId="{D3DD0AE6-5140-4A64-804C-03A1F0EAF6C1}" srcId="{882D463B-51F8-45AD-9F50-E8F45C731504}" destId="{DAE0E3A4-47D7-470C-BA66-46E877D5F559}" srcOrd="0" destOrd="0" parTransId="{48021761-3FB5-4888-9381-24DCE7C57432}" sibTransId="{5826C61C-35ED-4005-B64F-4E206D6B768C}"/>
    <dgm:cxn modelId="{4B74663B-BE79-4D5A-A362-1DE0F5019831}" type="presParOf" srcId="{8D2A9181-27B6-4B89-B13B-EED4E2FB2D89}" destId="{F36E932B-7187-48A4-AA6C-1B28BD1973A6}" srcOrd="0" destOrd="0" presId="urn:microsoft.com/office/officeart/2005/8/layout/process4"/>
    <dgm:cxn modelId="{D6C95363-825F-44A7-A389-7D077EEA2374}" type="presParOf" srcId="{F36E932B-7187-48A4-AA6C-1B28BD1973A6}" destId="{2EBF92B0-187D-4186-9152-4498AF1322A2}" srcOrd="0" destOrd="0" presId="urn:microsoft.com/office/officeart/2005/8/layout/process4"/>
    <dgm:cxn modelId="{A29FD044-39B1-411D-97E3-D131590AEC4C}" type="presParOf" srcId="{8D2A9181-27B6-4B89-B13B-EED4E2FB2D89}" destId="{7514E159-3710-42E7-863E-9030383EBA64}" srcOrd="1" destOrd="0" presId="urn:microsoft.com/office/officeart/2005/8/layout/process4"/>
    <dgm:cxn modelId="{FE36EA6F-9333-49E3-8228-9EE7756E5352}" type="presParOf" srcId="{8D2A9181-27B6-4B89-B13B-EED4E2FB2D89}" destId="{D5E69816-6C91-4349-92B0-5CAE824396D1}" srcOrd="2" destOrd="0" presId="urn:microsoft.com/office/officeart/2005/8/layout/process4"/>
    <dgm:cxn modelId="{3940F8B7-F219-46CC-A030-B927FA7AD617}" type="presParOf" srcId="{D5E69816-6C91-4349-92B0-5CAE824396D1}" destId="{8850B666-76E0-4909-B232-B5B8746F3E0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F92B0-187D-4186-9152-4498AF1322A2}">
      <dsp:nvSpPr>
        <dsp:cNvPr id="0" name=""/>
        <dsp:cNvSpPr/>
      </dsp:nvSpPr>
      <dsp:spPr>
        <a:xfrm>
          <a:off x="0" y="2626263"/>
          <a:ext cx="5721484" cy="172311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a:hlinkClick xmlns:r="http://schemas.openxmlformats.org/officeDocument/2006/relationships" r:id="rId1"/>
            </a:rPr>
            <a:t>https://bra.se/statistik/statistik-utifran-brottstyper.html</a:t>
          </a:r>
          <a:endParaRPr lang="en-US" sz="3200" kern="1200"/>
        </a:p>
      </dsp:txBody>
      <dsp:txXfrm>
        <a:off x="0" y="2626263"/>
        <a:ext cx="5721484" cy="1723112"/>
      </dsp:txXfrm>
    </dsp:sp>
    <dsp:sp modelId="{8850B666-76E0-4909-B232-B5B8746F3E04}">
      <dsp:nvSpPr>
        <dsp:cNvPr id="0" name=""/>
        <dsp:cNvSpPr/>
      </dsp:nvSpPr>
      <dsp:spPr>
        <a:xfrm rot="10800000">
          <a:off x="0" y="1962"/>
          <a:ext cx="5721484" cy="2650147"/>
        </a:xfrm>
        <a:prstGeom prst="upArrowCallou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a:t>Har brottsligheten ökat?</a:t>
          </a:r>
        </a:p>
      </dsp:txBody>
      <dsp:txXfrm rot="10800000">
        <a:off x="0" y="1962"/>
        <a:ext cx="5721484" cy="17219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A07505-9C0C-4F9B-AB35-29DEC62F3DA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29F811F-FF4E-403B-92B2-C2C81BF8E0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1F6666F-D743-4E36-8D34-A7C717EB1E49}"/>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A98605FD-5C34-4E41-890A-11F5D777CF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A012D22-B46A-4DDD-97C3-279D9A6C7D8B}"/>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300013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E2FF10-31E7-4B64-B418-C054D65D001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7F0227F-D7BA-44BB-BFB7-ADB85954489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CA3495-C3AC-40C3-A2BD-5C90A2F78801}"/>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29F05741-62C7-4AF6-8ADB-2DECA6DD314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4E58CC-2138-4B43-A086-8E12B614DD07}"/>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177790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A0B2F96-1AA3-4D68-9719-EE8CC407051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F4FEDC-2186-430E-8D3D-531124F69D1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0E49558-82FB-413B-81B1-07933184168C}"/>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D8E81590-DE34-4333-A9D1-C17DD885F64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D7B1032-AF33-47C5-A4D3-59CD10F0E796}"/>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322168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33BBBB-6EF6-4FA2-A7A8-13F7BB331AC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B791D2-7D4F-4D2C-8943-B061918D6DF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4AF4849-7E63-41DE-B5E5-87CA511C1F35}"/>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B3A45E5A-4828-433A-BE97-1D7180FF9B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4D1638-736E-4F57-B59A-867444290B5C}"/>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108294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FA0EF9-3682-42F1-B143-542743AC51D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F1176A9-3097-43E8-BB01-BC30ECCFF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C8C3164-0A38-4608-B8DA-4D286D030F2E}"/>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EC342865-F2D2-46D7-AB40-B0C72DE7527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8C5F3B0-2BF1-49E6-B6E9-100DE29E6444}"/>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262545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70242D-AC5A-49DF-9C18-9C12CD781A7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91E35E-BF3D-4F7F-90D3-7C1EF04F649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DFEC9D2-14A2-4311-B4F9-BE26FE88656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6F1366-3DBF-441F-A4DB-DF39AA256818}"/>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6" name="Platshållare för sidfot 5">
            <a:extLst>
              <a:ext uri="{FF2B5EF4-FFF2-40B4-BE49-F238E27FC236}">
                <a16:creationId xmlns:a16="http://schemas.microsoft.com/office/drawing/2014/main" id="{6AFDD226-7818-4EB1-92E3-3F0DA422F41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64EA2AA-9706-457D-8EAC-E46AFCF761C0}"/>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208067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0F3B94-B499-4A0B-AE40-10C53CE19F9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1303607-CA2A-49EC-8A75-AFB9AE7659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9F6E4DD-2ACE-42B1-A45A-4AA1234ECFC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8FD8E3E-77BD-4E7C-AF1D-07BA6A2D57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5B206FE-245F-4A71-8641-EA35D497A46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1B57100-CB6C-4350-AD8F-719AD8A313A6}"/>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8" name="Platshållare för sidfot 7">
            <a:extLst>
              <a:ext uri="{FF2B5EF4-FFF2-40B4-BE49-F238E27FC236}">
                <a16:creationId xmlns:a16="http://schemas.microsoft.com/office/drawing/2014/main" id="{BBEF9346-8858-4F04-A525-FAFDEB5F657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EEB057B-8A10-4BB4-B199-66DE15048B8A}"/>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400267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C21889-A543-47C6-BBEE-4FD51B68252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4648C41-BFC3-4828-9B68-F51BC65611CE}"/>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4" name="Platshållare för sidfot 3">
            <a:extLst>
              <a:ext uri="{FF2B5EF4-FFF2-40B4-BE49-F238E27FC236}">
                <a16:creationId xmlns:a16="http://schemas.microsoft.com/office/drawing/2014/main" id="{79812443-DBBB-41D3-AC3A-0622BBDAD04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514DB17-D596-4768-8B26-881A70DBD57D}"/>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71440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26F122D-F157-4575-A9B3-2ADFE8A78E82}"/>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3" name="Platshållare för sidfot 2">
            <a:extLst>
              <a:ext uri="{FF2B5EF4-FFF2-40B4-BE49-F238E27FC236}">
                <a16:creationId xmlns:a16="http://schemas.microsoft.com/office/drawing/2014/main" id="{FF1FC67C-E1DC-4AE1-AA55-89460C0EEAF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8C060F4-A5DC-4FDF-8C80-8E3E68005217}"/>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137749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769CCF-4077-4B0B-B251-971D4742C74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DEDF6F9-B277-4866-B840-93E5F7FEED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C822D2C-7C3E-4E0B-AD8F-5939B4030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FA559ED-1025-4D76-8DD5-35EEEDE760FB}"/>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6" name="Platshållare för sidfot 5">
            <a:extLst>
              <a:ext uri="{FF2B5EF4-FFF2-40B4-BE49-F238E27FC236}">
                <a16:creationId xmlns:a16="http://schemas.microsoft.com/office/drawing/2014/main" id="{BD5CCFC2-708C-4DFA-9A52-DEF8AA029E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0C7BC29-C9A8-40E8-8216-EBB4ED8AA99E}"/>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308793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984802-3970-43BA-B992-7778C862069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7096134-86A1-4D14-9837-4A2D8CA43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2C4FCA3-1E3E-4750-AC34-411DE03016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3A00B6E-D404-4E10-8AC3-CC94EB0F7032}"/>
              </a:ext>
            </a:extLst>
          </p:cNvPr>
          <p:cNvSpPr>
            <a:spLocks noGrp="1"/>
          </p:cNvSpPr>
          <p:nvPr>
            <p:ph type="dt" sz="half" idx="10"/>
          </p:nvPr>
        </p:nvSpPr>
        <p:spPr/>
        <p:txBody>
          <a:bodyPr/>
          <a:lstStyle/>
          <a:p>
            <a:fld id="{D456F671-8163-4854-A1FF-CBC5FB67B07C}" type="datetimeFigureOut">
              <a:rPr lang="sv-SE" smtClean="0"/>
              <a:t>2021-11-23</a:t>
            </a:fld>
            <a:endParaRPr lang="sv-SE"/>
          </a:p>
        </p:txBody>
      </p:sp>
      <p:sp>
        <p:nvSpPr>
          <p:cNvPr id="6" name="Platshållare för sidfot 5">
            <a:extLst>
              <a:ext uri="{FF2B5EF4-FFF2-40B4-BE49-F238E27FC236}">
                <a16:creationId xmlns:a16="http://schemas.microsoft.com/office/drawing/2014/main" id="{97BE2BD0-9D11-4528-B849-3ACED6B4FB1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A60F1-298A-4C83-A8A5-4EA89536C39C}"/>
              </a:ext>
            </a:extLst>
          </p:cNvPr>
          <p:cNvSpPr>
            <a:spLocks noGrp="1"/>
          </p:cNvSpPr>
          <p:nvPr>
            <p:ph type="sldNum" sz="quarter" idx="12"/>
          </p:nvPr>
        </p:nvSpPr>
        <p:spPr/>
        <p:txBody>
          <a:bodyPr/>
          <a:lstStyle/>
          <a:p>
            <a:fld id="{B397E440-7146-4501-A93C-CEE98C55100C}" type="slidenum">
              <a:rPr lang="sv-SE" smtClean="0"/>
              <a:t>‹#›</a:t>
            </a:fld>
            <a:endParaRPr lang="sv-SE"/>
          </a:p>
        </p:txBody>
      </p:sp>
    </p:spTree>
    <p:extLst>
      <p:ext uri="{BB962C8B-B14F-4D97-AF65-F5344CB8AC3E}">
        <p14:creationId xmlns:p14="http://schemas.microsoft.com/office/powerpoint/2010/main" val="78661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C8162D9-6527-4E14-9157-3172549837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EB6CF93-FC8B-4849-B59F-BA11928538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8B1102E-9C56-4548-AE90-2E02AB937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6F671-8163-4854-A1FF-CBC5FB67B07C}" type="datetimeFigureOut">
              <a:rPr lang="sv-SE" smtClean="0"/>
              <a:t>2021-11-23</a:t>
            </a:fld>
            <a:endParaRPr lang="sv-SE"/>
          </a:p>
        </p:txBody>
      </p:sp>
      <p:sp>
        <p:nvSpPr>
          <p:cNvPr id="5" name="Platshållare för sidfot 4">
            <a:extLst>
              <a:ext uri="{FF2B5EF4-FFF2-40B4-BE49-F238E27FC236}">
                <a16:creationId xmlns:a16="http://schemas.microsoft.com/office/drawing/2014/main" id="{735DF48F-2E7E-4335-8CBB-B8F8E30C56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629A419-31B0-4C9D-A0EB-E0056C649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7E440-7146-4501-A93C-CEE98C55100C}" type="slidenum">
              <a:rPr lang="sv-SE" smtClean="0"/>
              <a:t>‹#›</a:t>
            </a:fld>
            <a:endParaRPr lang="sv-SE"/>
          </a:p>
        </p:txBody>
      </p:sp>
    </p:spTree>
    <p:extLst>
      <p:ext uri="{BB962C8B-B14F-4D97-AF65-F5344CB8AC3E}">
        <p14:creationId xmlns:p14="http://schemas.microsoft.com/office/powerpoint/2010/main" val="262936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Bildobjekt 4" descr="En bild som visar text&#10;&#10;Automatiskt genererad beskrivning">
            <a:extLst>
              <a:ext uri="{FF2B5EF4-FFF2-40B4-BE49-F238E27FC236}">
                <a16:creationId xmlns:a16="http://schemas.microsoft.com/office/drawing/2014/main" id="{AC00867D-4D56-4C4A-8AD3-16845041F8B1}"/>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182135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F7E3AB5E-45B3-48D5-B44F-2F1B563438DD}"/>
              </a:ext>
            </a:extLst>
          </p:cNvPr>
          <p:cNvSpPr>
            <a:spLocks noGrp="1"/>
          </p:cNvSpPr>
          <p:nvPr>
            <p:ph type="title"/>
          </p:nvPr>
        </p:nvSpPr>
        <p:spPr>
          <a:xfrm>
            <a:off x="643467" y="321734"/>
            <a:ext cx="10905066" cy="1135737"/>
          </a:xfrm>
        </p:spPr>
        <p:txBody>
          <a:bodyPr>
            <a:normAutofit/>
          </a:bodyPr>
          <a:lstStyle/>
          <a:p>
            <a:r>
              <a:rPr lang="sv-SE" sz="3600"/>
              <a:t>Svensk lagstiftning</a:t>
            </a:r>
          </a:p>
        </p:txBody>
      </p:sp>
      <p:sp>
        <p:nvSpPr>
          <p:cNvPr id="3" name="Platshållare för innehåll 2">
            <a:extLst>
              <a:ext uri="{FF2B5EF4-FFF2-40B4-BE49-F238E27FC236}">
                <a16:creationId xmlns:a16="http://schemas.microsoft.com/office/drawing/2014/main" id="{AF5BF8D5-0D05-4972-AC96-AB5B7FD51EAD}"/>
              </a:ext>
            </a:extLst>
          </p:cNvPr>
          <p:cNvSpPr>
            <a:spLocks noGrp="1"/>
          </p:cNvSpPr>
          <p:nvPr>
            <p:ph idx="1"/>
          </p:nvPr>
        </p:nvSpPr>
        <p:spPr>
          <a:xfrm>
            <a:off x="643469" y="1782981"/>
            <a:ext cx="4008384" cy="4393982"/>
          </a:xfrm>
        </p:spPr>
        <p:txBody>
          <a:bodyPr>
            <a:normAutofit/>
          </a:bodyPr>
          <a:lstStyle/>
          <a:p>
            <a:r>
              <a:rPr lang="sv-SE" sz="1900" dirty="0"/>
              <a:t>Vem bestämmer vad som är en lag i Sverige?</a:t>
            </a:r>
          </a:p>
          <a:p>
            <a:r>
              <a:rPr lang="sv-SE" sz="1900" dirty="0"/>
              <a:t>Riksdagen ”stiftar” de svenska lagarna</a:t>
            </a:r>
          </a:p>
          <a:p>
            <a:r>
              <a:rPr lang="sv-SE" sz="1900" dirty="0"/>
              <a:t>Alla måste känna till vad som är brottsligt, men måste man kunna hela lagboken utantill?</a:t>
            </a:r>
          </a:p>
          <a:p>
            <a:r>
              <a:rPr lang="sv-SE" sz="1900" dirty="0"/>
              <a:t>- Nej, men man måste känna till vad som är ett brott, exempelvis stöld, misshandel, mord osv.</a:t>
            </a:r>
          </a:p>
          <a:p>
            <a:r>
              <a:rPr lang="sv-SE" sz="1900" dirty="0"/>
              <a:t>Vem är straffmyndig?</a:t>
            </a:r>
          </a:p>
          <a:p>
            <a:r>
              <a:rPr lang="sv-SE" sz="1900" dirty="0"/>
              <a:t>- Från 15 års ålder är alla som bor i Sverige straffmyndiga och kan då bli dömda för brott</a:t>
            </a:r>
          </a:p>
        </p:txBody>
      </p:sp>
      <p:grpSp>
        <p:nvGrpSpPr>
          <p:cNvPr id="19"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Bildobjekt 4" descr="En bild som visar text&#10;&#10;Automatiskt genererad beskrivning">
            <a:extLst>
              <a:ext uri="{FF2B5EF4-FFF2-40B4-BE49-F238E27FC236}">
                <a16:creationId xmlns:a16="http://schemas.microsoft.com/office/drawing/2014/main" id="{2172B509-7729-4ED8-9868-D209477F8D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289" y="1782981"/>
            <a:ext cx="6231274" cy="4361892"/>
          </a:xfrm>
          <a:prstGeom prst="rect">
            <a:avLst/>
          </a:prstGeom>
        </p:spPr>
      </p:pic>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220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A0FBBAC-60CB-4107-B97C-4CF89C18681D}"/>
              </a:ext>
            </a:extLst>
          </p:cNvPr>
          <p:cNvSpPr>
            <a:spLocks noGrp="1"/>
          </p:cNvSpPr>
          <p:nvPr>
            <p:ph type="title"/>
          </p:nvPr>
        </p:nvSpPr>
        <p:spPr>
          <a:xfrm>
            <a:off x="686834" y="1153572"/>
            <a:ext cx="3200400" cy="4461163"/>
          </a:xfrm>
        </p:spPr>
        <p:txBody>
          <a:bodyPr>
            <a:normAutofit/>
          </a:bodyPr>
          <a:lstStyle/>
          <a:p>
            <a:r>
              <a:rPr lang="sv-SE">
                <a:solidFill>
                  <a:srgbClr val="FFFFFF"/>
                </a:solidFill>
              </a:rPr>
              <a:t>Svensk lag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46D05EA8-30CA-4666-8C1A-2B3926889D4F}"/>
              </a:ext>
            </a:extLst>
          </p:cNvPr>
          <p:cNvSpPr>
            <a:spLocks noGrp="1"/>
          </p:cNvSpPr>
          <p:nvPr>
            <p:ph idx="1"/>
          </p:nvPr>
        </p:nvSpPr>
        <p:spPr>
          <a:xfrm>
            <a:off x="4447308" y="591344"/>
            <a:ext cx="6906491" cy="5585619"/>
          </a:xfrm>
        </p:spPr>
        <p:txBody>
          <a:bodyPr anchor="ctr">
            <a:normAutofit/>
          </a:bodyPr>
          <a:lstStyle/>
          <a:p>
            <a:r>
              <a:rPr lang="sv-SE" dirty="0"/>
              <a:t>Många av våra lagar har en lång historia, de första svenska lagarna skrevs ned redan under medeltiden</a:t>
            </a:r>
          </a:p>
          <a:p>
            <a:r>
              <a:rPr lang="sv-SE" dirty="0"/>
              <a:t>Landskapslagar: Äldre Västgötalagen (ca 1225) och Upplandslagen (ca 1296)</a:t>
            </a:r>
          </a:p>
          <a:p>
            <a:r>
              <a:rPr lang="sv-SE" dirty="0"/>
              <a:t>Första samling lagar som omfattade hela landet:</a:t>
            </a:r>
          </a:p>
          <a:p>
            <a:r>
              <a:rPr lang="sv-SE" dirty="0"/>
              <a:t>- Magnus Erikssons landslag från ca 1350</a:t>
            </a:r>
          </a:p>
          <a:p>
            <a:endParaRPr lang="sv-SE" dirty="0"/>
          </a:p>
          <a:p>
            <a:endParaRPr lang="sv-SE" dirty="0"/>
          </a:p>
        </p:txBody>
      </p:sp>
    </p:spTree>
    <p:extLst>
      <p:ext uri="{BB962C8B-B14F-4D97-AF65-F5344CB8AC3E}">
        <p14:creationId xmlns:p14="http://schemas.microsoft.com/office/powerpoint/2010/main" val="416988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19F0EEE-D895-4388-A3A6-95A3AB869512}"/>
              </a:ext>
            </a:extLst>
          </p:cNvPr>
          <p:cNvSpPr>
            <a:spLocks noGrp="1"/>
          </p:cNvSpPr>
          <p:nvPr>
            <p:ph type="title"/>
          </p:nvPr>
        </p:nvSpPr>
        <p:spPr>
          <a:xfrm>
            <a:off x="686834" y="1153572"/>
            <a:ext cx="3200400" cy="4461163"/>
          </a:xfrm>
        </p:spPr>
        <p:txBody>
          <a:bodyPr>
            <a:normAutofit/>
          </a:bodyPr>
          <a:lstStyle/>
          <a:p>
            <a:r>
              <a:rPr lang="sv-SE" dirty="0">
                <a:solidFill>
                  <a:srgbClr val="FFFFFF"/>
                </a:solidFill>
              </a:rPr>
              <a:t>Svensk lag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6C29D45E-C1EE-4806-BB2C-585D991F1520}"/>
              </a:ext>
            </a:extLst>
          </p:cNvPr>
          <p:cNvSpPr>
            <a:spLocks noGrp="1"/>
          </p:cNvSpPr>
          <p:nvPr>
            <p:ph idx="1"/>
          </p:nvPr>
        </p:nvSpPr>
        <p:spPr>
          <a:xfrm>
            <a:off x="4447308" y="591344"/>
            <a:ext cx="6906491" cy="5585619"/>
          </a:xfrm>
        </p:spPr>
        <p:txBody>
          <a:bodyPr anchor="ctr">
            <a:normAutofit/>
          </a:bodyPr>
          <a:lstStyle/>
          <a:p>
            <a:r>
              <a:rPr lang="sv-SE" dirty="0"/>
              <a:t>Ibland ändras lagar eller så kommer nya lagar till</a:t>
            </a:r>
          </a:p>
          <a:p>
            <a:r>
              <a:rPr lang="sv-SE" dirty="0"/>
              <a:t>-Kan ni komma på några lagar som kommit till de senaste 30 åren?</a:t>
            </a:r>
          </a:p>
          <a:p>
            <a:r>
              <a:rPr lang="sv-SE" dirty="0"/>
              <a:t>-Lagen mot sexköp- kom till 1999, innan dess var det alltså lagligt att köpa sex</a:t>
            </a:r>
          </a:p>
          <a:p>
            <a:r>
              <a:rPr lang="sv-SE" dirty="0"/>
              <a:t>-Dock är det inte olagligt att sälja sex, varför tror ni?</a:t>
            </a:r>
          </a:p>
        </p:txBody>
      </p:sp>
    </p:spTree>
    <p:extLst>
      <p:ext uri="{BB962C8B-B14F-4D97-AF65-F5344CB8AC3E}">
        <p14:creationId xmlns:p14="http://schemas.microsoft.com/office/powerpoint/2010/main" val="140726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9BBE2D4-68DE-4417-A4FF-89DBCDFCDC46}"/>
              </a:ext>
            </a:extLst>
          </p:cNvPr>
          <p:cNvSpPr>
            <a:spLocks noGrp="1"/>
          </p:cNvSpPr>
          <p:nvPr>
            <p:ph type="title"/>
          </p:nvPr>
        </p:nvSpPr>
        <p:spPr>
          <a:xfrm>
            <a:off x="1245072" y="1289765"/>
            <a:ext cx="3651101" cy="4270963"/>
          </a:xfrm>
        </p:spPr>
        <p:txBody>
          <a:bodyPr anchor="ctr">
            <a:normAutofit/>
          </a:bodyPr>
          <a:lstStyle/>
          <a:p>
            <a:pPr algn="ctr"/>
            <a:r>
              <a:rPr lang="sv-SE" sz="5600" dirty="0">
                <a:solidFill>
                  <a:srgbClr val="FFFFFF"/>
                </a:solidFill>
              </a:rPr>
              <a:t>Sveriges grundlagar</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Platshållare för innehåll 2">
            <a:extLst>
              <a:ext uri="{FF2B5EF4-FFF2-40B4-BE49-F238E27FC236}">
                <a16:creationId xmlns:a16="http://schemas.microsoft.com/office/drawing/2014/main" id="{DD292C8B-CB2F-49DE-8763-6F1A8E2E9024}"/>
              </a:ext>
            </a:extLst>
          </p:cNvPr>
          <p:cNvSpPr>
            <a:spLocks noGrp="1"/>
          </p:cNvSpPr>
          <p:nvPr>
            <p:ph idx="1"/>
          </p:nvPr>
        </p:nvSpPr>
        <p:spPr>
          <a:xfrm>
            <a:off x="6297233" y="518400"/>
            <a:ext cx="4771607" cy="5837949"/>
          </a:xfrm>
        </p:spPr>
        <p:txBody>
          <a:bodyPr anchor="ctr">
            <a:normAutofit/>
          </a:bodyPr>
          <a:lstStyle/>
          <a:p>
            <a:r>
              <a:rPr lang="sv-SE" sz="2000" dirty="0">
                <a:solidFill>
                  <a:schemeClr val="tx1">
                    <a:alpha val="80000"/>
                  </a:schemeClr>
                </a:solidFill>
              </a:rPr>
              <a:t>Vilka är Sveriges grundlagar?</a:t>
            </a:r>
          </a:p>
          <a:p>
            <a:r>
              <a:rPr lang="sv-SE" sz="2000" dirty="0">
                <a:solidFill>
                  <a:schemeClr val="tx1">
                    <a:alpha val="80000"/>
                  </a:schemeClr>
                </a:solidFill>
              </a:rPr>
              <a:t>- Tryckfrihetsförordningen</a:t>
            </a:r>
          </a:p>
          <a:p>
            <a:r>
              <a:rPr lang="sv-SE" sz="2000" dirty="0">
                <a:solidFill>
                  <a:schemeClr val="tx1">
                    <a:alpha val="80000"/>
                  </a:schemeClr>
                </a:solidFill>
              </a:rPr>
              <a:t>-Yttrandefrihetsgrundlagen</a:t>
            </a:r>
          </a:p>
          <a:p>
            <a:r>
              <a:rPr lang="sv-SE" sz="2000" dirty="0">
                <a:solidFill>
                  <a:schemeClr val="tx1">
                    <a:alpha val="80000"/>
                  </a:schemeClr>
                </a:solidFill>
              </a:rPr>
              <a:t>-Regeringsformen </a:t>
            </a:r>
          </a:p>
          <a:p>
            <a:r>
              <a:rPr lang="sv-SE" sz="2000" dirty="0">
                <a:solidFill>
                  <a:schemeClr val="tx1">
                    <a:alpha val="80000"/>
                  </a:schemeClr>
                </a:solidFill>
              </a:rPr>
              <a:t>- </a:t>
            </a:r>
            <a:r>
              <a:rPr lang="sv-SE" sz="2000" b="0" i="0" dirty="0">
                <a:solidFill>
                  <a:schemeClr val="tx1">
                    <a:alpha val="80000"/>
                  </a:schemeClr>
                </a:solidFill>
                <a:effectLst/>
              </a:rPr>
              <a:t>All offentlig makt i Sverige utgår från folket och riksdagen är folkets främsta företrädare</a:t>
            </a:r>
            <a:endParaRPr lang="sv-SE" sz="2000" dirty="0">
              <a:solidFill>
                <a:schemeClr val="tx1">
                  <a:alpha val="80000"/>
                </a:schemeClr>
              </a:solidFill>
            </a:endParaRPr>
          </a:p>
          <a:p>
            <a:r>
              <a:rPr lang="sv-SE" sz="2000" dirty="0">
                <a:solidFill>
                  <a:schemeClr val="tx1">
                    <a:alpha val="80000"/>
                  </a:schemeClr>
                </a:solidFill>
              </a:rPr>
              <a:t>-Successionsordningen</a:t>
            </a:r>
          </a:p>
          <a:p>
            <a:r>
              <a:rPr lang="sv-SE" sz="2000" dirty="0">
                <a:solidFill>
                  <a:schemeClr val="tx1">
                    <a:alpha val="80000"/>
                  </a:schemeClr>
                </a:solidFill>
              </a:rPr>
              <a:t>- Vem som kan ärva tronen</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1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a:extLst>
              <a:ext uri="{FF2B5EF4-FFF2-40B4-BE49-F238E27FC236}">
                <a16:creationId xmlns:a16="http://schemas.microsoft.com/office/drawing/2014/main" id="{154ADBA3-45B5-469D-A270-36F8D196BB3D}"/>
              </a:ext>
            </a:extLst>
          </p:cNvPr>
          <p:cNvPicPr>
            <a:picLocks noChangeAspect="1"/>
          </p:cNvPicPr>
          <p:nvPr/>
        </p:nvPicPr>
        <p:blipFill rotWithShape="1">
          <a:blip r:embed="rId2"/>
          <a:srcRect r="46899"/>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2"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39C44305-49B6-411D-B6CD-8F495E72B812}"/>
              </a:ext>
            </a:extLst>
          </p:cNvPr>
          <p:cNvSpPr>
            <a:spLocks noGrp="1"/>
          </p:cNvSpPr>
          <p:nvPr>
            <p:ph type="title"/>
          </p:nvPr>
        </p:nvSpPr>
        <p:spPr>
          <a:xfrm>
            <a:off x="5827048" y="407987"/>
            <a:ext cx="5721484" cy="1325563"/>
          </a:xfrm>
        </p:spPr>
        <p:txBody>
          <a:bodyPr>
            <a:normAutofit/>
          </a:bodyPr>
          <a:lstStyle/>
          <a:p>
            <a:r>
              <a:rPr lang="sv-SE" dirty="0"/>
              <a:t>Brottslighet</a:t>
            </a:r>
          </a:p>
        </p:txBody>
      </p:sp>
      <p:graphicFrame>
        <p:nvGraphicFramePr>
          <p:cNvPr id="5" name="Platshållare för innehåll 2">
            <a:extLst>
              <a:ext uri="{FF2B5EF4-FFF2-40B4-BE49-F238E27FC236}">
                <a16:creationId xmlns:a16="http://schemas.microsoft.com/office/drawing/2014/main" id="{132397A4-F8EC-46A9-950C-05ACC8BB6F54}"/>
              </a:ext>
            </a:extLst>
          </p:cNvPr>
          <p:cNvGraphicFramePr>
            <a:graphicFrameLocks noGrp="1"/>
          </p:cNvGraphicFramePr>
          <p:nvPr>
            <p:ph idx="1"/>
            <p:extLst>
              <p:ext uri="{D42A27DB-BD31-4B8C-83A1-F6EECF244321}">
                <p14:modId xmlns:p14="http://schemas.microsoft.com/office/powerpoint/2010/main" val="529059717"/>
              </p:ext>
            </p:extLst>
          </p:nvPr>
        </p:nvGraphicFramePr>
        <p:xfrm>
          <a:off x="5827048" y="1868487"/>
          <a:ext cx="5721484"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163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F33CD633-1D28-4757-8010-AF70F4490E38}"/>
              </a:ext>
            </a:extLst>
          </p:cNvPr>
          <p:cNvPicPr>
            <a:picLocks noChangeAspect="1"/>
          </p:cNvPicPr>
          <p:nvPr/>
        </p:nvPicPr>
        <p:blipFill rotWithShape="1">
          <a:blip r:embed="rId2">
            <a:extLst>
              <a:ext uri="{28A0092B-C50C-407E-A947-70E740481C1C}">
                <a14:useLocalDpi xmlns:a14="http://schemas.microsoft.com/office/drawing/2010/main" val="0"/>
              </a:ext>
            </a:extLst>
          </a:blip>
          <a:srcRect l="2231" r="4006"/>
          <a:stretch/>
        </p:blipFill>
        <p:spPr>
          <a:xfrm>
            <a:off x="2522356" y="1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5F4A7E0-A4F2-4ED4-B9F3-4084C24D92B6}"/>
              </a:ext>
            </a:extLst>
          </p:cNvPr>
          <p:cNvSpPr>
            <a:spLocks noGrp="1"/>
          </p:cNvSpPr>
          <p:nvPr>
            <p:ph type="title"/>
          </p:nvPr>
        </p:nvSpPr>
        <p:spPr>
          <a:xfrm>
            <a:off x="838200" y="365125"/>
            <a:ext cx="3822189" cy="1899912"/>
          </a:xfrm>
        </p:spPr>
        <p:txBody>
          <a:bodyPr>
            <a:normAutofit/>
          </a:bodyPr>
          <a:lstStyle/>
          <a:p>
            <a:r>
              <a:rPr lang="sv-SE" sz="4000"/>
              <a:t>Vem begår brott?</a:t>
            </a:r>
          </a:p>
        </p:txBody>
      </p:sp>
      <p:sp>
        <p:nvSpPr>
          <p:cNvPr id="3" name="Platshållare för innehåll 2">
            <a:extLst>
              <a:ext uri="{FF2B5EF4-FFF2-40B4-BE49-F238E27FC236}">
                <a16:creationId xmlns:a16="http://schemas.microsoft.com/office/drawing/2014/main" id="{6E019CEA-4988-40E2-9864-C69317047B8B}"/>
              </a:ext>
            </a:extLst>
          </p:cNvPr>
          <p:cNvSpPr>
            <a:spLocks noGrp="1"/>
          </p:cNvSpPr>
          <p:nvPr>
            <p:ph idx="1"/>
          </p:nvPr>
        </p:nvSpPr>
        <p:spPr>
          <a:xfrm>
            <a:off x="838200" y="2434201"/>
            <a:ext cx="3822189" cy="3742762"/>
          </a:xfrm>
        </p:spPr>
        <p:txBody>
          <a:bodyPr>
            <a:normAutofit/>
          </a:bodyPr>
          <a:lstStyle/>
          <a:p>
            <a:r>
              <a:rPr lang="sv-SE" sz="1300" dirty="0"/>
              <a:t>Olika människor är olika benägna att begå brott</a:t>
            </a:r>
          </a:p>
          <a:p>
            <a:r>
              <a:rPr lang="sv-SE" sz="1300" dirty="0"/>
              <a:t>Vad tror ni kan vara orsaker till att människor begår brott?</a:t>
            </a:r>
          </a:p>
          <a:p>
            <a:r>
              <a:rPr lang="sv-SE" sz="1300" dirty="0"/>
              <a:t>Olika faktorer påverkar:</a:t>
            </a:r>
          </a:p>
          <a:p>
            <a:r>
              <a:rPr lang="sv-SE" sz="1300" dirty="0"/>
              <a:t>- Sociala faktorer: Var en person bor, hur mycket pengar familjen tjänar, om föräldrarna bor tillsammans och föräldrars engagemang</a:t>
            </a:r>
          </a:p>
          <a:p>
            <a:r>
              <a:rPr lang="sv-SE" sz="1300" dirty="0"/>
              <a:t>-Grupptryck: Att ingå i en grupp kan ge både självkänsla och stolthet</a:t>
            </a:r>
          </a:p>
          <a:p>
            <a:r>
              <a:rPr lang="sv-SE" sz="1300" dirty="0"/>
              <a:t>-Biologiska och ärftliga faktorer: Vissa skador eller sjukdomar vi föds med kan leda till beteende som leder till brottslighet, alla barn med sådana problem blir givetvis inte kriminella, men det finns vissa riskfaktorer som kan öka risken</a:t>
            </a:r>
          </a:p>
        </p:txBody>
      </p:sp>
    </p:spTree>
    <p:extLst>
      <p:ext uri="{BB962C8B-B14F-4D97-AF65-F5344CB8AC3E}">
        <p14:creationId xmlns:p14="http://schemas.microsoft.com/office/powerpoint/2010/main" val="174686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12" name="Freeform: Shape 11">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5" name="Platshållare för innehåll 4">
            <a:extLst>
              <a:ext uri="{FF2B5EF4-FFF2-40B4-BE49-F238E27FC236}">
                <a16:creationId xmlns:a16="http://schemas.microsoft.com/office/drawing/2014/main" id="{AD268913-EAE2-43BC-BE85-8006EEA44B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706"/>
          </a:xfrm>
          <a:prstGeom prst="rect">
            <a:avLst/>
          </a:prstGeom>
        </p:spPr>
      </p:pic>
    </p:spTree>
    <p:extLst>
      <p:ext uri="{BB962C8B-B14F-4D97-AF65-F5344CB8AC3E}">
        <p14:creationId xmlns:p14="http://schemas.microsoft.com/office/powerpoint/2010/main" val="27149409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344</Words>
  <Application>Microsoft Office PowerPoint</Application>
  <PresentationFormat>Bredbild</PresentationFormat>
  <Paragraphs>35</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Office-tema</vt:lpstr>
      <vt:lpstr>PowerPoint-presentation</vt:lpstr>
      <vt:lpstr>Svensk lagstiftning</vt:lpstr>
      <vt:lpstr>Svensk lag</vt:lpstr>
      <vt:lpstr>Svensk lag</vt:lpstr>
      <vt:lpstr>Sveriges grundlagar</vt:lpstr>
      <vt:lpstr>Brottslighet</vt:lpstr>
      <vt:lpstr>Vem begår brott?</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Jakobsson Fredrik</dc:creator>
  <cp:lastModifiedBy>Jakobsson Fredrik</cp:lastModifiedBy>
  <cp:revision>3</cp:revision>
  <dcterms:created xsi:type="dcterms:W3CDTF">2021-11-23T07:17:26Z</dcterms:created>
  <dcterms:modified xsi:type="dcterms:W3CDTF">2021-11-23T08:13:38Z</dcterms:modified>
</cp:coreProperties>
</file>