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2" r:id="rId7"/>
    <p:sldId id="266" r:id="rId8"/>
    <p:sldId id="265"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6F395D5C-172A-4F88-A7B1-F95CFC841DA4}">
          <p14:sldIdLst>
            <p14:sldId id="256"/>
            <p14:sldId id="257"/>
            <p14:sldId id="258"/>
            <p14:sldId id="259"/>
            <p14:sldId id="261"/>
            <p14:sldId id="262"/>
            <p14:sldId id="266"/>
            <p14:sldId id="265"/>
            <p14:sldId id="263"/>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sv-SE"/>
              <a:t>Klicka här för att ändra mall för rubrikformat</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AE5FFF60-F40C-4195-B9B0-C1AF60F2D536}" type="datetimeFigureOut">
              <a:rPr lang="sv-SE" smtClean="0"/>
              <a:t>2021-10-07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528F170-7B13-433B-810F-5A14556FA2FE}" type="slidenum">
              <a:rPr lang="sv-SE" smtClean="0"/>
              <a:t>‹#›</a:t>
            </a:fld>
            <a:endParaRPr lang="sv-SE"/>
          </a:p>
        </p:txBody>
      </p:sp>
    </p:spTree>
    <p:extLst>
      <p:ext uri="{BB962C8B-B14F-4D97-AF65-F5344CB8AC3E}">
        <p14:creationId xmlns:p14="http://schemas.microsoft.com/office/powerpoint/2010/main" val="1112606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AE5FFF60-F40C-4195-B9B0-C1AF60F2D536}" type="datetimeFigureOut">
              <a:rPr lang="sv-SE" smtClean="0"/>
              <a:t>2021-10-07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528F170-7B13-433B-810F-5A14556FA2FE}" type="slidenum">
              <a:rPr lang="sv-SE" smtClean="0"/>
              <a:t>‹#›</a:t>
            </a:fld>
            <a:endParaRPr lang="sv-SE"/>
          </a:p>
        </p:txBody>
      </p:sp>
    </p:spTree>
    <p:extLst>
      <p:ext uri="{BB962C8B-B14F-4D97-AF65-F5344CB8AC3E}">
        <p14:creationId xmlns:p14="http://schemas.microsoft.com/office/powerpoint/2010/main" val="1874265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sv-SE"/>
              <a:t>Klicka här för att ändra mall för rubrikformat</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AE5FFF60-F40C-4195-B9B0-C1AF60F2D536}" type="datetimeFigureOut">
              <a:rPr lang="sv-SE" smtClean="0"/>
              <a:t>2021-10-07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528F170-7B13-433B-810F-5A14556FA2FE}" type="slidenum">
              <a:rPr lang="sv-SE" smtClean="0"/>
              <a:t>‹#›</a:t>
            </a:fld>
            <a:endParaRPr lang="sv-SE"/>
          </a:p>
        </p:txBody>
      </p:sp>
    </p:spTree>
    <p:extLst>
      <p:ext uri="{BB962C8B-B14F-4D97-AF65-F5344CB8AC3E}">
        <p14:creationId xmlns:p14="http://schemas.microsoft.com/office/powerpoint/2010/main" val="1000536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sv-SE"/>
              <a:t>Klicka här för att ändra mall för rubrikformat</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sv-SE"/>
              <a:t>Klicka här för att ändra format på bakgrundstexten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AE5FFF60-F40C-4195-B9B0-C1AF60F2D536}" type="datetimeFigureOut">
              <a:rPr lang="sv-SE" smtClean="0"/>
              <a:t>2021-10-07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528F170-7B13-433B-810F-5A14556FA2FE}" type="slidenum">
              <a:rPr lang="sv-SE" smtClean="0"/>
              <a:t>‹#›</a:t>
            </a:fld>
            <a:endParaRPr lang="sv-S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88897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AE5FFF60-F40C-4195-B9B0-C1AF60F2D536}" type="datetimeFigureOut">
              <a:rPr lang="sv-SE" smtClean="0"/>
              <a:t>2021-10-07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528F170-7B13-433B-810F-5A14556FA2FE}" type="slidenum">
              <a:rPr lang="sv-SE" smtClean="0"/>
              <a:t>‹#›</a:t>
            </a:fld>
            <a:endParaRPr lang="sv-SE"/>
          </a:p>
        </p:txBody>
      </p:sp>
    </p:spTree>
    <p:extLst>
      <p:ext uri="{BB962C8B-B14F-4D97-AF65-F5344CB8AC3E}">
        <p14:creationId xmlns:p14="http://schemas.microsoft.com/office/powerpoint/2010/main" val="348048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E5FFF60-F40C-4195-B9B0-C1AF60F2D536}" type="datetimeFigureOut">
              <a:rPr lang="sv-SE" smtClean="0"/>
              <a:t>2021-10-07</a:t>
            </a:fld>
            <a:endParaRPr lang="sv-SE"/>
          </a:p>
        </p:txBody>
      </p:sp>
      <p:sp>
        <p:nvSpPr>
          <p:cNvPr id="4"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528F170-7B13-433B-810F-5A14556FA2FE}" type="slidenum">
              <a:rPr lang="sv-SE" smtClean="0"/>
              <a:t>‹#›</a:t>
            </a:fld>
            <a:endParaRPr lang="sv-SE"/>
          </a:p>
        </p:txBody>
      </p:sp>
    </p:spTree>
    <p:extLst>
      <p:ext uri="{BB962C8B-B14F-4D97-AF65-F5344CB8AC3E}">
        <p14:creationId xmlns:p14="http://schemas.microsoft.com/office/powerpoint/2010/main" val="1737144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E5FFF60-F40C-4195-B9B0-C1AF60F2D536}" type="datetimeFigureOut">
              <a:rPr lang="sv-SE" smtClean="0"/>
              <a:t>2021-10-07</a:t>
            </a:fld>
            <a:endParaRPr lang="sv-SE"/>
          </a:p>
        </p:txBody>
      </p:sp>
      <p:sp>
        <p:nvSpPr>
          <p:cNvPr id="4"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528F170-7B13-433B-810F-5A14556FA2FE}" type="slidenum">
              <a:rPr lang="sv-SE" smtClean="0"/>
              <a:t>‹#›</a:t>
            </a:fld>
            <a:endParaRPr lang="sv-SE"/>
          </a:p>
        </p:txBody>
      </p:sp>
    </p:spTree>
    <p:extLst>
      <p:ext uri="{BB962C8B-B14F-4D97-AF65-F5344CB8AC3E}">
        <p14:creationId xmlns:p14="http://schemas.microsoft.com/office/powerpoint/2010/main" val="2910717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nchor="t"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E5FFF60-F40C-4195-B9B0-C1AF60F2D536}" type="datetimeFigureOut">
              <a:rPr lang="sv-SE" smtClean="0"/>
              <a:t>2021-10-07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528F170-7B13-433B-810F-5A14556FA2FE}" type="slidenum">
              <a:rPr lang="sv-SE" smtClean="0"/>
              <a:t>‹#›</a:t>
            </a:fld>
            <a:endParaRPr lang="sv-SE"/>
          </a:p>
        </p:txBody>
      </p:sp>
    </p:spTree>
    <p:extLst>
      <p:ext uri="{BB962C8B-B14F-4D97-AF65-F5344CB8AC3E}">
        <p14:creationId xmlns:p14="http://schemas.microsoft.com/office/powerpoint/2010/main" val="2606804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E5FFF60-F40C-4195-B9B0-C1AF60F2D536}" type="datetimeFigureOut">
              <a:rPr lang="sv-SE" smtClean="0"/>
              <a:t>2021-10-07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528F170-7B13-433B-810F-5A14556FA2FE}" type="slidenum">
              <a:rPr lang="sv-SE" smtClean="0"/>
              <a:t>‹#›</a:t>
            </a:fld>
            <a:endParaRPr lang="sv-SE"/>
          </a:p>
        </p:txBody>
      </p:sp>
    </p:spTree>
    <p:extLst>
      <p:ext uri="{BB962C8B-B14F-4D97-AF65-F5344CB8AC3E}">
        <p14:creationId xmlns:p14="http://schemas.microsoft.com/office/powerpoint/2010/main" val="278003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3"/>
          <p:cNvSpPr>
            <a:spLocks noGrp="1"/>
          </p:cNvSpPr>
          <p:nvPr>
            <p:ph type="dt" sz="half" idx="10"/>
          </p:nvPr>
        </p:nvSpPr>
        <p:spPr/>
        <p:txBody>
          <a:bodyPr/>
          <a:lstStyle/>
          <a:p>
            <a:fld id="{AE5FFF60-F40C-4195-B9B0-C1AF60F2D536}" type="datetimeFigureOut">
              <a:rPr lang="sv-SE" smtClean="0"/>
              <a:t>2021-10-07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528F170-7B13-433B-810F-5A14556FA2FE}" type="slidenum">
              <a:rPr lang="sv-SE" smtClean="0"/>
              <a:t>‹#›</a:t>
            </a:fld>
            <a:endParaRPr lang="sv-SE"/>
          </a:p>
        </p:txBody>
      </p:sp>
    </p:spTree>
    <p:extLst>
      <p:ext uri="{BB962C8B-B14F-4D97-AF65-F5344CB8AC3E}">
        <p14:creationId xmlns:p14="http://schemas.microsoft.com/office/powerpoint/2010/main" val="138977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AE5FFF60-F40C-4195-B9B0-C1AF60F2D536}" type="datetimeFigureOut">
              <a:rPr lang="sv-SE" smtClean="0"/>
              <a:t>2021-10-07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528F170-7B13-433B-810F-5A14556FA2FE}" type="slidenum">
              <a:rPr lang="sv-SE" smtClean="0"/>
              <a:t>‹#›</a:t>
            </a:fld>
            <a:endParaRPr lang="sv-SE"/>
          </a:p>
        </p:txBody>
      </p:sp>
    </p:spTree>
    <p:extLst>
      <p:ext uri="{BB962C8B-B14F-4D97-AF65-F5344CB8AC3E}">
        <p14:creationId xmlns:p14="http://schemas.microsoft.com/office/powerpoint/2010/main" val="174334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AE5FFF60-F40C-4195-B9B0-C1AF60F2D536}" type="datetimeFigureOut">
              <a:rPr lang="sv-SE" smtClean="0"/>
              <a:t>2021-10-07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528F170-7B13-433B-810F-5A14556FA2FE}" type="slidenum">
              <a:rPr lang="sv-SE" smtClean="0"/>
              <a:t>‹#›</a:t>
            </a:fld>
            <a:endParaRPr lang="sv-SE"/>
          </a:p>
        </p:txBody>
      </p:sp>
    </p:spTree>
    <p:extLst>
      <p:ext uri="{BB962C8B-B14F-4D97-AF65-F5344CB8AC3E}">
        <p14:creationId xmlns:p14="http://schemas.microsoft.com/office/powerpoint/2010/main" val="4248057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AE5FFF60-F40C-4195-B9B0-C1AF60F2D536}" type="datetimeFigureOut">
              <a:rPr lang="sv-SE" smtClean="0"/>
              <a:t>2021-10-07</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C528F170-7B13-433B-810F-5A14556FA2FE}" type="slidenum">
              <a:rPr lang="sv-SE" smtClean="0"/>
              <a:t>‹#›</a:t>
            </a:fld>
            <a:endParaRPr lang="sv-SE"/>
          </a:p>
        </p:txBody>
      </p:sp>
    </p:spTree>
    <p:extLst>
      <p:ext uri="{BB962C8B-B14F-4D97-AF65-F5344CB8AC3E}">
        <p14:creationId xmlns:p14="http://schemas.microsoft.com/office/powerpoint/2010/main" val="4516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7" name="Date Placeholder 2"/>
          <p:cNvSpPr>
            <a:spLocks noGrp="1"/>
          </p:cNvSpPr>
          <p:nvPr>
            <p:ph type="dt" sz="half" idx="10"/>
          </p:nvPr>
        </p:nvSpPr>
        <p:spPr/>
        <p:txBody>
          <a:bodyPr/>
          <a:lstStyle/>
          <a:p>
            <a:fld id="{AE5FFF60-F40C-4195-B9B0-C1AF60F2D536}" type="datetimeFigureOut">
              <a:rPr lang="sv-SE" smtClean="0"/>
              <a:t>2021-10-07</a:t>
            </a:fld>
            <a:endParaRPr lang="sv-SE"/>
          </a:p>
        </p:txBody>
      </p:sp>
      <p:sp>
        <p:nvSpPr>
          <p:cNvPr id="5" name="Footer Placeholder 3"/>
          <p:cNvSpPr>
            <a:spLocks noGrp="1"/>
          </p:cNvSpPr>
          <p:nvPr>
            <p:ph type="ftr" sz="quarter" idx="11"/>
          </p:nvPr>
        </p:nvSpPr>
        <p:spPr/>
        <p:txBody>
          <a:bodyPr/>
          <a:lstStyle/>
          <a:p>
            <a:endParaRPr lang="sv-SE"/>
          </a:p>
        </p:txBody>
      </p:sp>
      <p:sp>
        <p:nvSpPr>
          <p:cNvPr id="6" name="Slide Number Placeholder 4"/>
          <p:cNvSpPr>
            <a:spLocks noGrp="1"/>
          </p:cNvSpPr>
          <p:nvPr>
            <p:ph type="sldNum" sz="quarter" idx="12"/>
          </p:nvPr>
        </p:nvSpPr>
        <p:spPr/>
        <p:txBody>
          <a:bodyPr/>
          <a:lstStyle/>
          <a:p>
            <a:fld id="{C528F170-7B13-433B-810F-5A14556FA2FE}" type="slidenum">
              <a:rPr lang="sv-SE" smtClean="0"/>
              <a:t>‹#›</a:t>
            </a:fld>
            <a:endParaRPr lang="sv-SE"/>
          </a:p>
        </p:txBody>
      </p:sp>
    </p:spTree>
    <p:extLst>
      <p:ext uri="{BB962C8B-B14F-4D97-AF65-F5344CB8AC3E}">
        <p14:creationId xmlns:p14="http://schemas.microsoft.com/office/powerpoint/2010/main" val="212010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E5FFF60-F40C-4195-B9B0-C1AF60F2D536}" type="datetimeFigureOut">
              <a:rPr lang="sv-SE" smtClean="0"/>
              <a:t>2021-10-07</a:t>
            </a:fld>
            <a:endParaRPr lang="sv-SE"/>
          </a:p>
        </p:txBody>
      </p:sp>
      <p:sp>
        <p:nvSpPr>
          <p:cNvPr id="5" name="Footer Placeholder 2"/>
          <p:cNvSpPr>
            <a:spLocks noGrp="1"/>
          </p:cNvSpPr>
          <p:nvPr>
            <p:ph type="ftr" sz="quarter" idx="11"/>
          </p:nvPr>
        </p:nvSpPr>
        <p:spPr/>
        <p:txBody>
          <a:bodyPr/>
          <a:lstStyle/>
          <a:p>
            <a:endParaRPr lang="sv-SE"/>
          </a:p>
        </p:txBody>
      </p:sp>
      <p:sp>
        <p:nvSpPr>
          <p:cNvPr id="6" name="Slide Number Placeholder 3"/>
          <p:cNvSpPr>
            <a:spLocks noGrp="1"/>
          </p:cNvSpPr>
          <p:nvPr>
            <p:ph type="sldNum" sz="quarter" idx="12"/>
          </p:nvPr>
        </p:nvSpPr>
        <p:spPr/>
        <p:txBody>
          <a:bodyPr/>
          <a:lstStyle/>
          <a:p>
            <a:fld id="{C528F170-7B13-433B-810F-5A14556FA2FE}" type="slidenum">
              <a:rPr lang="sv-SE" smtClean="0"/>
              <a:t>‹#›</a:t>
            </a:fld>
            <a:endParaRPr lang="sv-SE"/>
          </a:p>
        </p:txBody>
      </p:sp>
    </p:spTree>
    <p:extLst>
      <p:ext uri="{BB962C8B-B14F-4D97-AF65-F5344CB8AC3E}">
        <p14:creationId xmlns:p14="http://schemas.microsoft.com/office/powerpoint/2010/main" val="112647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sv-SE"/>
              <a:t>Klicka här för att ändra mall för rubrikformat</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7" name="Date Placeholder 4"/>
          <p:cNvSpPr>
            <a:spLocks noGrp="1"/>
          </p:cNvSpPr>
          <p:nvPr>
            <p:ph type="dt" sz="half" idx="10"/>
          </p:nvPr>
        </p:nvSpPr>
        <p:spPr/>
        <p:txBody>
          <a:bodyPr/>
          <a:lstStyle/>
          <a:p>
            <a:fld id="{AE5FFF60-F40C-4195-B9B0-C1AF60F2D536}" type="datetimeFigureOut">
              <a:rPr lang="sv-SE" smtClean="0"/>
              <a:t>2021-10-07</a:t>
            </a:fld>
            <a:endParaRPr lang="sv-SE"/>
          </a:p>
        </p:txBody>
      </p:sp>
      <p:sp>
        <p:nvSpPr>
          <p:cNvPr id="5" name="Footer Placeholder 5"/>
          <p:cNvSpPr>
            <a:spLocks noGrp="1"/>
          </p:cNvSpPr>
          <p:nvPr>
            <p:ph type="ftr" sz="quarter" idx="11"/>
          </p:nvPr>
        </p:nvSpPr>
        <p:spPr/>
        <p:txBody>
          <a:bodyPr/>
          <a:lstStyle/>
          <a:p>
            <a:endParaRPr lang="sv-SE"/>
          </a:p>
        </p:txBody>
      </p:sp>
      <p:sp>
        <p:nvSpPr>
          <p:cNvPr id="6" name="Slide Number Placeholder 6"/>
          <p:cNvSpPr>
            <a:spLocks noGrp="1"/>
          </p:cNvSpPr>
          <p:nvPr>
            <p:ph type="sldNum" sz="quarter" idx="12"/>
          </p:nvPr>
        </p:nvSpPr>
        <p:spPr/>
        <p:txBody>
          <a:bodyPr/>
          <a:lstStyle/>
          <a:p>
            <a:fld id="{C528F170-7B13-433B-810F-5A14556FA2FE}" type="slidenum">
              <a:rPr lang="sv-SE" smtClean="0"/>
              <a:t>‹#›</a:t>
            </a:fld>
            <a:endParaRPr lang="sv-SE"/>
          </a:p>
        </p:txBody>
      </p:sp>
    </p:spTree>
    <p:extLst>
      <p:ext uri="{BB962C8B-B14F-4D97-AF65-F5344CB8AC3E}">
        <p14:creationId xmlns:p14="http://schemas.microsoft.com/office/powerpoint/2010/main" val="4076772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AE5FFF60-F40C-4195-B9B0-C1AF60F2D536}" type="datetimeFigureOut">
              <a:rPr lang="sv-SE" smtClean="0"/>
              <a:t>2021-10-07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528F170-7B13-433B-810F-5A14556FA2FE}" type="slidenum">
              <a:rPr lang="sv-SE" smtClean="0"/>
              <a:t>‹#›</a:t>
            </a:fld>
            <a:endParaRPr lang="sv-SE"/>
          </a:p>
        </p:txBody>
      </p:sp>
    </p:spTree>
    <p:extLst>
      <p:ext uri="{BB962C8B-B14F-4D97-AF65-F5344CB8AC3E}">
        <p14:creationId xmlns:p14="http://schemas.microsoft.com/office/powerpoint/2010/main" val="4249857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E5FFF60-F40C-4195-B9B0-C1AF60F2D536}" type="datetimeFigureOut">
              <a:rPr lang="sv-SE" smtClean="0"/>
              <a:t>2021-10-07</a:t>
            </a:fld>
            <a:endParaRPr lang="sv-S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sv-SE"/>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528F170-7B13-433B-810F-5A14556FA2FE}" type="slidenum">
              <a:rPr lang="sv-SE" smtClean="0"/>
              <a:t>‹#›</a:t>
            </a:fld>
            <a:endParaRPr lang="sv-SE"/>
          </a:p>
        </p:txBody>
      </p:sp>
    </p:spTree>
    <p:extLst>
      <p:ext uri="{BB962C8B-B14F-4D97-AF65-F5344CB8AC3E}">
        <p14:creationId xmlns:p14="http://schemas.microsoft.com/office/powerpoint/2010/main" val="91832884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2937D191-13D4-4D46-AA31-AA8157D3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6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B796756-8CDE-44C7-BF60-022DF3B3A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502A146-6461-45FE-B52F-8F9B510D9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objekt 6">
            <a:extLst>
              <a:ext uri="{FF2B5EF4-FFF2-40B4-BE49-F238E27FC236}">
                <a16:creationId xmlns:a16="http://schemas.microsoft.com/office/drawing/2014/main" id="{8E80161D-C19D-407F-8AD9-4AA0C04264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8129" y="1367245"/>
            <a:ext cx="9049150" cy="4117363"/>
          </a:xfrm>
          <a:prstGeom prst="rect">
            <a:avLst/>
          </a:prstGeom>
        </p:spPr>
      </p:pic>
      <p:sp>
        <p:nvSpPr>
          <p:cNvPr id="39" name="Rectangle 29">
            <a:extLst>
              <a:ext uri="{FF2B5EF4-FFF2-40B4-BE49-F238E27FC236}">
                <a16:creationId xmlns:a16="http://schemas.microsoft.com/office/drawing/2014/main" id="{95A115E8-EE09-4F41-9329-56DEEE8AB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56584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BDBB05D0-8DF5-49A2-8C5B-2FE4F032BE66}"/>
              </a:ext>
            </a:extLst>
          </p:cNvPr>
          <p:cNvSpPr>
            <a:spLocks noGrp="1"/>
          </p:cNvSpPr>
          <p:nvPr>
            <p:ph idx="1"/>
          </p:nvPr>
        </p:nvSpPr>
        <p:spPr>
          <a:xfrm>
            <a:off x="648930" y="2438400"/>
            <a:ext cx="6188189" cy="3785419"/>
          </a:xfrm>
        </p:spPr>
        <p:txBody>
          <a:bodyPr>
            <a:normAutofit/>
          </a:bodyPr>
          <a:lstStyle/>
          <a:p>
            <a:r>
              <a:rPr lang="sv-SE">
                <a:solidFill>
                  <a:srgbClr val="FFFFFF"/>
                </a:solidFill>
              </a:rPr>
              <a:t>”</a:t>
            </a:r>
            <a:r>
              <a:rPr lang="sv-SE" i="1">
                <a:solidFill>
                  <a:srgbClr val="FFFFFF"/>
                </a:solidFill>
              </a:rPr>
              <a:t>Vad är ekonomi? –En vetenskap uppfunnen av överklassen för att komma åt frukten av underklassens arbete.”</a:t>
            </a:r>
          </a:p>
          <a:p>
            <a:pPr marL="0" indent="0">
              <a:buNone/>
            </a:pPr>
            <a:r>
              <a:rPr lang="sv-SE" i="1">
                <a:solidFill>
                  <a:srgbClr val="FFFFFF"/>
                </a:solidFill>
              </a:rPr>
              <a:t>- August Strindberg, författare</a:t>
            </a:r>
            <a:endParaRPr lang="sv-SE">
              <a:solidFill>
                <a:srgbClr val="FFFFFF"/>
              </a:solidFill>
            </a:endParaRPr>
          </a:p>
        </p:txBody>
      </p:sp>
      <p:sp>
        <p:nvSpPr>
          <p:cNvPr id="1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Bildobjekt 4" descr="En bild som visar text, person, person, svart&#10;&#10;Automatiskt genererad beskrivning">
            <a:extLst>
              <a:ext uri="{FF2B5EF4-FFF2-40B4-BE49-F238E27FC236}">
                <a16:creationId xmlns:a16="http://schemas.microsoft.com/office/drawing/2014/main" id="{D748AAD9-EB1D-41B7-ADC4-B538B89A0563}"/>
              </a:ext>
            </a:extLst>
          </p:cNvPr>
          <p:cNvPicPr>
            <a:picLocks noChangeAspect="1"/>
          </p:cNvPicPr>
          <p:nvPr/>
        </p:nvPicPr>
        <p:blipFill rotWithShape="1">
          <a:blip r:embed="rId3">
            <a:extLst>
              <a:ext uri="{28A0092B-C50C-407E-A947-70E740481C1C}">
                <a14:useLocalDpi xmlns:a14="http://schemas.microsoft.com/office/drawing/2010/main" val="0"/>
              </a:ext>
            </a:extLst>
          </a:blip>
          <a:srcRect l="6406" r="4246"/>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10148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7BA2B036-2413-4DFF-9832-AE52A6085AD7}"/>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1717" b="4013"/>
          <a:stretch/>
        </p:blipFill>
        <p:spPr>
          <a:xfrm>
            <a:off x="20" y="-1"/>
            <a:ext cx="12191980" cy="6858000"/>
          </a:xfrm>
          <a:prstGeom prst="rect">
            <a:avLst/>
          </a:prstGeom>
        </p:spPr>
      </p:pic>
      <p:sp>
        <p:nvSpPr>
          <p:cNvPr id="2" name="Rubrik 1">
            <a:extLst>
              <a:ext uri="{FF2B5EF4-FFF2-40B4-BE49-F238E27FC236}">
                <a16:creationId xmlns:a16="http://schemas.microsoft.com/office/drawing/2014/main" id="{0166BE56-EFCB-4CC2-93A0-AF55958CEAFC}"/>
              </a:ext>
            </a:extLst>
          </p:cNvPr>
          <p:cNvSpPr>
            <a:spLocks noGrp="1"/>
          </p:cNvSpPr>
          <p:nvPr>
            <p:ph type="title"/>
          </p:nvPr>
        </p:nvSpPr>
        <p:spPr>
          <a:xfrm>
            <a:off x="646111" y="452718"/>
            <a:ext cx="9404723" cy="1400530"/>
          </a:xfrm>
        </p:spPr>
        <p:txBody>
          <a:bodyPr>
            <a:normAutofit/>
          </a:bodyPr>
          <a:lstStyle/>
          <a:p>
            <a:r>
              <a:rPr lang="sv-SE" dirty="0"/>
              <a:t>Varför nationalekonomi?</a:t>
            </a:r>
          </a:p>
        </p:txBody>
      </p:sp>
      <p:sp>
        <p:nvSpPr>
          <p:cNvPr id="3" name="Platshållare för innehåll 2">
            <a:extLst>
              <a:ext uri="{FF2B5EF4-FFF2-40B4-BE49-F238E27FC236}">
                <a16:creationId xmlns:a16="http://schemas.microsoft.com/office/drawing/2014/main" id="{70991F48-1AC3-4B44-944A-FA38BE9A2BEC}"/>
              </a:ext>
            </a:extLst>
          </p:cNvPr>
          <p:cNvSpPr>
            <a:spLocks noGrp="1"/>
          </p:cNvSpPr>
          <p:nvPr>
            <p:ph idx="1"/>
          </p:nvPr>
        </p:nvSpPr>
        <p:spPr>
          <a:xfrm>
            <a:off x="1103312" y="2052918"/>
            <a:ext cx="8946541" cy="4195481"/>
          </a:xfrm>
        </p:spPr>
        <p:txBody>
          <a:bodyPr>
            <a:normAutofit/>
          </a:bodyPr>
          <a:lstStyle/>
          <a:p>
            <a:r>
              <a:rPr lang="sv-SE"/>
              <a:t>Samhällets ekonomi berör oss alla</a:t>
            </a:r>
          </a:p>
          <a:p>
            <a:r>
              <a:rPr lang="sv-SE"/>
              <a:t>Löner och priser</a:t>
            </a:r>
          </a:p>
          <a:p>
            <a:r>
              <a:rPr lang="sv-SE"/>
              <a:t>Hyror och skatter</a:t>
            </a:r>
          </a:p>
          <a:p>
            <a:r>
              <a:rPr lang="sv-SE"/>
              <a:t>Vinster och investeringar</a:t>
            </a:r>
          </a:p>
          <a:p>
            <a:r>
              <a:rPr lang="sv-SE"/>
              <a:t>Arbetslöshet och inflation</a:t>
            </a:r>
          </a:p>
          <a:p>
            <a:r>
              <a:rPr lang="sv-SE"/>
              <a:t>Konjunkturers upp- och nedgång</a:t>
            </a:r>
          </a:p>
          <a:p>
            <a:r>
              <a:rPr lang="sv-SE"/>
              <a:t>Finanskriser och svängningar på börsen och fastighetsmarknaden</a:t>
            </a:r>
            <a:endParaRPr lang="sv-SE" dirty="0"/>
          </a:p>
        </p:txBody>
      </p:sp>
    </p:spTree>
    <p:extLst>
      <p:ext uri="{BB962C8B-B14F-4D97-AF65-F5344CB8AC3E}">
        <p14:creationId xmlns:p14="http://schemas.microsoft.com/office/powerpoint/2010/main" val="1718364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676DE156-B3F4-4510-9085-6C448E9B4F60}"/>
              </a:ext>
            </a:extLst>
          </p:cNvPr>
          <p:cNvSpPr>
            <a:spLocks noGrp="1"/>
          </p:cNvSpPr>
          <p:nvPr>
            <p:ph idx="1"/>
          </p:nvPr>
        </p:nvSpPr>
        <p:spPr>
          <a:xfrm>
            <a:off x="648930" y="2438400"/>
            <a:ext cx="6188189" cy="3785419"/>
          </a:xfrm>
        </p:spPr>
        <p:txBody>
          <a:bodyPr>
            <a:normAutofit/>
          </a:bodyPr>
          <a:lstStyle/>
          <a:p>
            <a:pPr marL="0" indent="0">
              <a:buNone/>
            </a:pPr>
            <a:r>
              <a:rPr lang="sv-SE">
                <a:solidFill>
                  <a:srgbClr val="FFFFFF"/>
                </a:solidFill>
              </a:rPr>
              <a:t>”</a:t>
            </a:r>
            <a:r>
              <a:rPr lang="sv-SE" i="1">
                <a:solidFill>
                  <a:srgbClr val="FFFFFF"/>
                </a:solidFill>
              </a:rPr>
              <a:t>Nationalekonomernas och de politiska tänkarnas idéer har… större inflytande än man verkligen tror. I själva verket är det föga annat som styr världen. Praktiska män, som tror sig vara alldeles opåverkade av varje intellektuellt inflytande, är vanligen slavar under någon avliden nationalekonom</a:t>
            </a:r>
            <a:r>
              <a:rPr lang="sv-SE">
                <a:solidFill>
                  <a:srgbClr val="FFFFFF"/>
                </a:solidFill>
              </a:rPr>
              <a:t>.”</a:t>
            </a:r>
          </a:p>
          <a:p>
            <a:pPr marL="0" indent="0">
              <a:buNone/>
            </a:pPr>
            <a:r>
              <a:rPr lang="sv-SE">
                <a:solidFill>
                  <a:srgbClr val="FFFFFF"/>
                </a:solidFill>
              </a:rPr>
              <a:t>- John Maynard Keynes, brittisk ekonom.</a:t>
            </a:r>
          </a:p>
        </p:txBody>
      </p:sp>
      <p:sp>
        <p:nvSpPr>
          <p:cNvPr id="17"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Bildobjekt 4" descr="En bild som visar person, person, inomhus, kostym&#10;&#10;Automatiskt genererad beskrivning">
            <a:extLst>
              <a:ext uri="{FF2B5EF4-FFF2-40B4-BE49-F238E27FC236}">
                <a16:creationId xmlns:a16="http://schemas.microsoft.com/office/drawing/2014/main" id="{A00CDA54-13C5-4B1B-B120-B91A12400DAE}"/>
              </a:ext>
            </a:extLst>
          </p:cNvPr>
          <p:cNvPicPr>
            <a:picLocks noChangeAspect="1"/>
          </p:cNvPicPr>
          <p:nvPr/>
        </p:nvPicPr>
        <p:blipFill rotWithShape="1">
          <a:blip r:embed="rId3">
            <a:extLst>
              <a:ext uri="{28A0092B-C50C-407E-A947-70E740481C1C}">
                <a14:useLocalDpi xmlns:a14="http://schemas.microsoft.com/office/drawing/2010/main" val="0"/>
              </a:ext>
            </a:extLst>
          </a:blip>
          <a:srcRect l="27991" r="15739" b="-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96305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Rubrik 1">
            <a:extLst>
              <a:ext uri="{FF2B5EF4-FFF2-40B4-BE49-F238E27FC236}">
                <a16:creationId xmlns:a16="http://schemas.microsoft.com/office/drawing/2014/main" id="{6BA45A4B-0849-40D5-86F3-83EF802A9739}"/>
              </a:ext>
            </a:extLst>
          </p:cNvPr>
          <p:cNvSpPr>
            <a:spLocks noGrp="1"/>
          </p:cNvSpPr>
          <p:nvPr>
            <p:ph type="title"/>
          </p:nvPr>
        </p:nvSpPr>
        <p:spPr>
          <a:xfrm>
            <a:off x="648930" y="629267"/>
            <a:ext cx="9252154" cy="1016654"/>
          </a:xfrm>
        </p:spPr>
        <p:txBody>
          <a:bodyPr>
            <a:normAutofit/>
          </a:bodyPr>
          <a:lstStyle/>
          <a:p>
            <a:r>
              <a:rPr lang="sv-SE">
                <a:solidFill>
                  <a:srgbClr val="EBEBEB"/>
                </a:solidFill>
              </a:rPr>
              <a:t>Varför samhällsekonomi?</a:t>
            </a:r>
          </a:p>
        </p:txBody>
      </p:sp>
      <p:sp useBgFill="1">
        <p:nvSpPr>
          <p:cNvPr id="16" name="Freeform: Shape 1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Platshållare för innehåll 2">
            <a:extLst>
              <a:ext uri="{FF2B5EF4-FFF2-40B4-BE49-F238E27FC236}">
                <a16:creationId xmlns:a16="http://schemas.microsoft.com/office/drawing/2014/main" id="{B2D57AD6-C04A-4328-AB54-BC14BA14A9C4}"/>
              </a:ext>
            </a:extLst>
          </p:cNvPr>
          <p:cNvSpPr>
            <a:spLocks noGrp="1"/>
          </p:cNvSpPr>
          <p:nvPr>
            <p:ph idx="1"/>
          </p:nvPr>
        </p:nvSpPr>
        <p:spPr>
          <a:xfrm>
            <a:off x="648931" y="2548281"/>
            <a:ext cx="5122606" cy="3658689"/>
          </a:xfrm>
        </p:spPr>
        <p:txBody>
          <a:bodyPr>
            <a:normAutofit/>
          </a:bodyPr>
          <a:lstStyle/>
          <a:p>
            <a:r>
              <a:rPr lang="sv-SE" dirty="0"/>
              <a:t>Samhällsekonomi handlar om oss själva och vår egen situation</a:t>
            </a:r>
          </a:p>
          <a:p>
            <a:r>
              <a:rPr lang="sv-SE" dirty="0"/>
              <a:t>För att kunna förstå och planera för framtiden måste vi begripa de ekonomiska sambanden</a:t>
            </a:r>
          </a:p>
          <a:p>
            <a:r>
              <a:rPr lang="sv-SE" dirty="0"/>
              <a:t>Om vi inte gör det missar vi en möjlighet att förbättra våra egna villkor, vi fattar mindre av omvärlden, och besluten lämnas över till experter och eliter som bestämmer själva</a:t>
            </a:r>
          </a:p>
          <a:p>
            <a:endParaRPr lang="sv-SE" dirty="0"/>
          </a:p>
        </p:txBody>
      </p:sp>
      <p:pic>
        <p:nvPicPr>
          <p:cNvPr id="5" name="Bildobjekt 4" descr="En bild som visar clipart&#10;&#10;Automatiskt genererad beskrivning">
            <a:extLst>
              <a:ext uri="{FF2B5EF4-FFF2-40B4-BE49-F238E27FC236}">
                <a16:creationId xmlns:a16="http://schemas.microsoft.com/office/drawing/2014/main" id="{C8686FAB-E4B9-4BE7-9DF3-4B71FAABA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111" y="2548281"/>
            <a:ext cx="4971236" cy="3662018"/>
          </a:xfrm>
          <a:prstGeom prst="rect">
            <a:avLst/>
          </a:prstGeom>
          <a:effectLst/>
        </p:spPr>
      </p:pic>
    </p:spTree>
    <p:extLst>
      <p:ext uri="{BB962C8B-B14F-4D97-AF65-F5344CB8AC3E}">
        <p14:creationId xmlns:p14="http://schemas.microsoft.com/office/powerpoint/2010/main" val="299543820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2805DC-B5F1-4EE5-88CA-63F6B74F6D05}"/>
              </a:ext>
            </a:extLst>
          </p:cNvPr>
          <p:cNvSpPr>
            <a:spLocks noGrp="1"/>
          </p:cNvSpPr>
          <p:nvPr>
            <p:ph type="title"/>
          </p:nvPr>
        </p:nvSpPr>
        <p:spPr>
          <a:xfrm>
            <a:off x="648930" y="629266"/>
            <a:ext cx="4795482" cy="1641987"/>
          </a:xfrm>
        </p:spPr>
        <p:txBody>
          <a:bodyPr>
            <a:normAutofit/>
          </a:bodyPr>
          <a:lstStyle/>
          <a:p>
            <a:pPr>
              <a:lnSpc>
                <a:spcPct val="90000"/>
              </a:lnSpc>
            </a:pPr>
            <a:r>
              <a:rPr lang="sv-SE" sz="3600"/>
              <a:t>Teorier &amp; modeller av en förenklad verklighet</a:t>
            </a:r>
          </a:p>
        </p:txBody>
      </p:sp>
      <p:pic>
        <p:nvPicPr>
          <p:cNvPr id="5" name="Bildobjekt 4" descr="En bild som visar text, person, person, kostym&#10;&#10;Automatiskt genererad beskrivning">
            <a:extLst>
              <a:ext uri="{FF2B5EF4-FFF2-40B4-BE49-F238E27FC236}">
                <a16:creationId xmlns:a16="http://schemas.microsoft.com/office/drawing/2014/main" id="{D9A59C7A-1042-4A13-90C0-6FE72B0F032A}"/>
              </a:ext>
            </a:extLst>
          </p:cNvPr>
          <p:cNvPicPr>
            <a:picLocks noChangeAspect="1"/>
          </p:cNvPicPr>
          <p:nvPr/>
        </p:nvPicPr>
        <p:blipFill rotWithShape="1">
          <a:blip r:embed="rId3">
            <a:extLst>
              <a:ext uri="{28A0092B-C50C-407E-A947-70E740481C1C}">
                <a14:useLocalDpi xmlns:a14="http://schemas.microsoft.com/office/drawing/2010/main" val="0"/>
              </a:ext>
            </a:extLst>
          </a:blip>
          <a:srcRect l="6008" r="3" b="3"/>
          <a:stretch/>
        </p:blipFill>
        <p:spPr>
          <a:xfrm>
            <a:off x="6094410" y="609601"/>
            <a:ext cx="5449889" cy="5638797"/>
          </a:xfrm>
          <a:prstGeom prst="rect">
            <a:avLst/>
          </a:prstGeom>
          <a:effectLst>
            <a:outerShdw blurRad="50800" dist="38100" dir="5400000" algn="t" rotWithShape="0">
              <a:prstClr val="black">
                <a:alpha val="43000"/>
              </a:prstClr>
            </a:outerShdw>
          </a:effectLst>
        </p:spPr>
      </p:pic>
      <p:sp>
        <p:nvSpPr>
          <p:cNvPr id="10" name="Rectangle 9">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Platshållare för innehåll 2">
            <a:extLst>
              <a:ext uri="{FF2B5EF4-FFF2-40B4-BE49-F238E27FC236}">
                <a16:creationId xmlns:a16="http://schemas.microsoft.com/office/drawing/2014/main" id="{42D53AE6-BA64-41E4-BFD2-E3E7FD1ACBDA}"/>
              </a:ext>
            </a:extLst>
          </p:cNvPr>
          <p:cNvSpPr>
            <a:spLocks noGrp="1"/>
          </p:cNvSpPr>
          <p:nvPr>
            <p:ph idx="1"/>
          </p:nvPr>
        </p:nvSpPr>
        <p:spPr>
          <a:xfrm>
            <a:off x="647701" y="2438401"/>
            <a:ext cx="4797256" cy="3809998"/>
          </a:xfrm>
        </p:spPr>
        <p:txBody>
          <a:bodyPr>
            <a:normAutofit/>
          </a:bodyPr>
          <a:lstStyle/>
          <a:p>
            <a:pPr>
              <a:lnSpc>
                <a:spcPct val="90000"/>
              </a:lnSpc>
            </a:pPr>
            <a:r>
              <a:rPr lang="sv-SE" sz="1700"/>
              <a:t>Verkligheten är väldigt komplex </a:t>
            </a:r>
          </a:p>
          <a:p>
            <a:pPr>
              <a:lnSpc>
                <a:spcPct val="90000"/>
              </a:lnSpc>
            </a:pPr>
            <a:r>
              <a:rPr lang="sv-SE" sz="1700"/>
              <a:t>Att utgå från att miljontals konsumenter eller företag beter sig exakt likadant vid ett visst tillfälle speglar givetvis inte verkligheten…</a:t>
            </a:r>
          </a:p>
          <a:p>
            <a:pPr>
              <a:lnSpc>
                <a:spcPct val="90000"/>
              </a:lnSpc>
            </a:pPr>
            <a:r>
              <a:rPr lang="sv-SE" sz="1700"/>
              <a:t>Trots detta är det exakt så ekonomer arbetar inom nationalekonomi, med modeller som är förenklade antaganden om verkligheten</a:t>
            </a:r>
          </a:p>
          <a:p>
            <a:pPr>
              <a:lnSpc>
                <a:spcPct val="90000"/>
              </a:lnSpc>
            </a:pPr>
            <a:r>
              <a:rPr lang="sv-SE" sz="1700"/>
              <a:t>När ekonomer arbetar med sådana här modeller brukar man prata om uttrycket ”</a:t>
            </a:r>
            <a:r>
              <a:rPr lang="sv-SE" sz="1700" err="1"/>
              <a:t>ceteris</a:t>
            </a:r>
            <a:r>
              <a:rPr lang="sv-SE" sz="1700"/>
              <a:t> </a:t>
            </a:r>
            <a:r>
              <a:rPr lang="sv-SE" sz="1700" err="1"/>
              <a:t>paribus</a:t>
            </a:r>
            <a:r>
              <a:rPr lang="sv-SE" sz="1700"/>
              <a:t>”, vilket betyder ”allt annat lika” på latin</a:t>
            </a:r>
          </a:p>
          <a:p>
            <a:pPr>
              <a:lnSpc>
                <a:spcPct val="90000"/>
              </a:lnSpc>
            </a:pPr>
            <a:endParaRPr lang="sv-SE" sz="1700"/>
          </a:p>
        </p:txBody>
      </p:sp>
    </p:spTree>
    <p:extLst>
      <p:ext uri="{BB962C8B-B14F-4D97-AF65-F5344CB8AC3E}">
        <p14:creationId xmlns:p14="http://schemas.microsoft.com/office/powerpoint/2010/main" val="1621890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Bildobjekt 4" descr="En bild som visar text, bok, hylla, inomhus&#10;&#10;Automatiskt genererad beskrivning">
            <a:extLst>
              <a:ext uri="{FF2B5EF4-FFF2-40B4-BE49-F238E27FC236}">
                <a16:creationId xmlns:a16="http://schemas.microsoft.com/office/drawing/2014/main" id="{473B7BC1-F609-4935-B452-8E3CD7C2708E}"/>
              </a:ext>
            </a:extLst>
          </p:cNvPr>
          <p:cNvPicPr>
            <a:picLocks noChangeAspect="1"/>
          </p:cNvPicPr>
          <p:nvPr/>
        </p:nvPicPr>
        <p:blipFill rotWithShape="1">
          <a:blip r:embed="rId3">
            <a:extLst>
              <a:ext uri="{28A0092B-C50C-407E-A947-70E740481C1C}">
                <a14:useLocalDpi xmlns:a14="http://schemas.microsoft.com/office/drawing/2010/main" val="0"/>
              </a:ext>
            </a:extLst>
          </a:blip>
          <a:srcRect l="11810" r="19810"/>
          <a:stretch/>
        </p:blipFill>
        <p:spPr>
          <a:xfrm>
            <a:off x="6094410" y="609601"/>
            <a:ext cx="5449889" cy="5638797"/>
          </a:xfrm>
          <a:prstGeom prst="rect">
            <a:avLst/>
          </a:prstGeom>
          <a:effectLst>
            <a:outerShdw blurRad="50800" dist="38100" dir="5400000" algn="t" rotWithShape="0">
              <a:prstClr val="black">
                <a:alpha val="43000"/>
              </a:prstClr>
            </a:outerShdw>
          </a:effectLst>
        </p:spPr>
      </p:pic>
      <p:sp>
        <p:nvSpPr>
          <p:cNvPr id="10" name="Rectangle 9">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Platshållare för innehåll 2">
            <a:extLst>
              <a:ext uri="{FF2B5EF4-FFF2-40B4-BE49-F238E27FC236}">
                <a16:creationId xmlns:a16="http://schemas.microsoft.com/office/drawing/2014/main" id="{65EC8755-73CE-4800-BDD4-37DD282FDFF7}"/>
              </a:ext>
            </a:extLst>
          </p:cNvPr>
          <p:cNvSpPr>
            <a:spLocks noGrp="1"/>
          </p:cNvSpPr>
          <p:nvPr>
            <p:ph idx="1"/>
          </p:nvPr>
        </p:nvSpPr>
        <p:spPr>
          <a:xfrm>
            <a:off x="647701" y="1636543"/>
            <a:ext cx="4797256" cy="3809998"/>
          </a:xfrm>
        </p:spPr>
        <p:txBody>
          <a:bodyPr>
            <a:normAutofit/>
          </a:bodyPr>
          <a:lstStyle/>
          <a:p>
            <a:r>
              <a:rPr lang="sv-SE" dirty="0"/>
              <a:t>”</a:t>
            </a:r>
            <a:r>
              <a:rPr lang="sv-SE" i="1" dirty="0"/>
              <a:t>Varje teori förvanskar verkligheten på så sätt att den förenklar. Men om teorin är bra, förlorar den mindre på förenkling än den vinner genom att sätta sökarljuset på och öka förståelsen för hur till synes disparata fakta hänger ihop”</a:t>
            </a:r>
          </a:p>
          <a:p>
            <a:r>
              <a:rPr lang="sv-SE" i="1" dirty="0"/>
              <a:t>- Paul Samuelsson, amerikansk ekonom</a:t>
            </a:r>
            <a:endParaRPr lang="sv-SE" dirty="0"/>
          </a:p>
        </p:txBody>
      </p:sp>
    </p:spTree>
    <p:extLst>
      <p:ext uri="{BB962C8B-B14F-4D97-AF65-F5344CB8AC3E}">
        <p14:creationId xmlns:p14="http://schemas.microsoft.com/office/powerpoint/2010/main" val="4243044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216D7B-4F1B-4DA7-95BD-AEF4F46AD0A3}"/>
              </a:ext>
            </a:extLst>
          </p:cNvPr>
          <p:cNvSpPr>
            <a:spLocks noGrp="1"/>
          </p:cNvSpPr>
          <p:nvPr>
            <p:ph type="title"/>
          </p:nvPr>
        </p:nvSpPr>
        <p:spPr/>
        <p:txBody>
          <a:bodyPr/>
          <a:lstStyle/>
          <a:p>
            <a:r>
              <a:rPr lang="sv-SE" dirty="0"/>
              <a:t>Nationalekonomi en värderingsfri vetenskap?</a:t>
            </a:r>
          </a:p>
        </p:txBody>
      </p:sp>
      <p:sp>
        <p:nvSpPr>
          <p:cNvPr id="3" name="Platshållare för innehåll 2">
            <a:extLst>
              <a:ext uri="{FF2B5EF4-FFF2-40B4-BE49-F238E27FC236}">
                <a16:creationId xmlns:a16="http://schemas.microsoft.com/office/drawing/2014/main" id="{A1FFB143-36F2-4A6A-9491-FA83DA5F33D5}"/>
              </a:ext>
            </a:extLst>
          </p:cNvPr>
          <p:cNvSpPr>
            <a:spLocks noGrp="1"/>
          </p:cNvSpPr>
          <p:nvPr>
            <p:ph idx="1"/>
          </p:nvPr>
        </p:nvSpPr>
        <p:spPr/>
        <p:txBody>
          <a:bodyPr/>
          <a:lstStyle/>
          <a:p>
            <a:r>
              <a:rPr lang="sv-SE" dirty="0"/>
              <a:t>Ekonomer väljer olika forskningsområden utifrån olika intressen och utgångspunkter</a:t>
            </a:r>
          </a:p>
          <a:p>
            <a:r>
              <a:rPr lang="sv-SE" dirty="0"/>
              <a:t>Fokuserar på olika samhällsproblem, exempelvis bekämpandet av arbetslöshet eller inflation</a:t>
            </a:r>
          </a:p>
          <a:p>
            <a:r>
              <a:rPr lang="sv-SE" dirty="0"/>
              <a:t>Ekonomers värderingar påverkar inte bara ämnesval, tolkningar som görs av forskningsresultat påverkas också av värderingar</a:t>
            </a:r>
          </a:p>
          <a:p>
            <a:r>
              <a:rPr lang="sv-SE" dirty="0"/>
              <a:t>Gunnar Myrdal menade att dessa faktorer gör det omöjligt att hävda att nationalekonomi är en ”värderingsfri” vetenskap</a:t>
            </a:r>
          </a:p>
        </p:txBody>
      </p:sp>
    </p:spTree>
    <p:extLst>
      <p:ext uri="{BB962C8B-B14F-4D97-AF65-F5344CB8AC3E}">
        <p14:creationId xmlns:p14="http://schemas.microsoft.com/office/powerpoint/2010/main" val="1749155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CF305-3750-49CE-B582-3A7EAE903507}"/>
              </a:ext>
            </a:extLst>
          </p:cNvPr>
          <p:cNvSpPr>
            <a:spLocks noGrp="1"/>
          </p:cNvSpPr>
          <p:nvPr>
            <p:ph type="title"/>
          </p:nvPr>
        </p:nvSpPr>
        <p:spPr/>
        <p:txBody>
          <a:bodyPr/>
          <a:lstStyle/>
          <a:p>
            <a:r>
              <a:rPr lang="sv-SE" dirty="0"/>
              <a:t>Politik &amp; Ideologi</a:t>
            </a:r>
          </a:p>
        </p:txBody>
      </p:sp>
      <p:sp>
        <p:nvSpPr>
          <p:cNvPr id="3" name="Platshållare för innehåll 2">
            <a:extLst>
              <a:ext uri="{FF2B5EF4-FFF2-40B4-BE49-F238E27FC236}">
                <a16:creationId xmlns:a16="http://schemas.microsoft.com/office/drawing/2014/main" id="{0136CA88-3165-4B2D-9F64-333EAD1BF631}"/>
              </a:ext>
            </a:extLst>
          </p:cNvPr>
          <p:cNvSpPr>
            <a:spLocks noGrp="1"/>
          </p:cNvSpPr>
          <p:nvPr>
            <p:ph idx="1"/>
          </p:nvPr>
        </p:nvSpPr>
        <p:spPr>
          <a:xfrm>
            <a:off x="838200" y="1825624"/>
            <a:ext cx="10515600" cy="5032375"/>
          </a:xfrm>
        </p:spPr>
        <p:txBody>
          <a:bodyPr>
            <a:normAutofit/>
          </a:bodyPr>
          <a:lstStyle/>
          <a:p>
            <a:r>
              <a:rPr lang="sv-SE" dirty="0"/>
              <a:t>Ekonomi och politik hänger samman</a:t>
            </a:r>
          </a:p>
          <a:p>
            <a:r>
              <a:rPr lang="sv-SE" dirty="0"/>
              <a:t>Ämnen som studeras av ekonomer har ofta direkta politiska konsekvenser</a:t>
            </a:r>
          </a:p>
          <a:p>
            <a:r>
              <a:rPr lang="sv-SE" dirty="0"/>
              <a:t>Frågor som hur välstånd produceras och fördelas berör människors liv</a:t>
            </a:r>
          </a:p>
          <a:p>
            <a:r>
              <a:rPr lang="sv-SE" dirty="0"/>
              <a:t>Frågorna och svaren värderas olika av olika människor och sociala grupper i samhället</a:t>
            </a:r>
          </a:p>
          <a:p>
            <a:r>
              <a:rPr lang="sv-SE" dirty="0"/>
              <a:t>Förr kallades nationalekonomi till och med för politisk ekonomi</a:t>
            </a:r>
          </a:p>
          <a:p>
            <a:r>
              <a:rPr lang="sv-SE" dirty="0"/>
              <a:t>Numera hävdar många att man bör skilja den ekonomiska vetenskapen från politiken</a:t>
            </a:r>
          </a:p>
        </p:txBody>
      </p:sp>
    </p:spTree>
    <p:extLst>
      <p:ext uri="{BB962C8B-B14F-4D97-AF65-F5344CB8AC3E}">
        <p14:creationId xmlns:p14="http://schemas.microsoft.com/office/powerpoint/2010/main" val="2385932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D4CE58-5881-4835-99CE-85136D82774D}"/>
              </a:ext>
            </a:extLst>
          </p:cNvPr>
          <p:cNvSpPr>
            <a:spLocks noGrp="1"/>
          </p:cNvSpPr>
          <p:nvPr>
            <p:ph type="title"/>
          </p:nvPr>
        </p:nvSpPr>
        <p:spPr>
          <a:xfrm>
            <a:off x="648930" y="629266"/>
            <a:ext cx="4795482" cy="1641987"/>
          </a:xfrm>
        </p:spPr>
        <p:txBody>
          <a:bodyPr>
            <a:normAutofit/>
          </a:bodyPr>
          <a:lstStyle/>
          <a:p>
            <a:pPr>
              <a:lnSpc>
                <a:spcPct val="90000"/>
              </a:lnSpc>
            </a:pPr>
            <a:r>
              <a:rPr lang="sv-SE" sz="3600"/>
              <a:t>Nationalekonomi- en mjuk vetenskap?</a:t>
            </a:r>
          </a:p>
        </p:txBody>
      </p:sp>
      <p:pic>
        <p:nvPicPr>
          <p:cNvPr id="5" name="Bildobjekt 4" descr="En bild som visar text&#10;&#10;Automatiskt genererad beskrivning">
            <a:extLst>
              <a:ext uri="{FF2B5EF4-FFF2-40B4-BE49-F238E27FC236}">
                <a16:creationId xmlns:a16="http://schemas.microsoft.com/office/drawing/2014/main" id="{3BFCA4B7-1ECA-4433-B042-C85C8100B03E}"/>
              </a:ext>
            </a:extLst>
          </p:cNvPr>
          <p:cNvPicPr>
            <a:picLocks noChangeAspect="1"/>
          </p:cNvPicPr>
          <p:nvPr/>
        </p:nvPicPr>
        <p:blipFill rotWithShape="1">
          <a:blip r:embed="rId3">
            <a:extLst>
              <a:ext uri="{28A0092B-C50C-407E-A947-70E740481C1C}">
                <a14:useLocalDpi xmlns:a14="http://schemas.microsoft.com/office/drawing/2010/main" val="0"/>
              </a:ext>
            </a:extLst>
          </a:blip>
          <a:srcRect l="22908" r="20794" b="1"/>
          <a:stretch/>
        </p:blipFill>
        <p:spPr>
          <a:xfrm>
            <a:off x="6094410" y="609601"/>
            <a:ext cx="5449889" cy="5638797"/>
          </a:xfrm>
          <a:prstGeom prst="rect">
            <a:avLst/>
          </a:prstGeom>
          <a:effectLst>
            <a:outerShdw blurRad="50800" dist="38100" dir="5400000" algn="t" rotWithShape="0">
              <a:prstClr val="black">
                <a:alpha val="43000"/>
              </a:prstClr>
            </a:outerShdw>
          </a:effectLst>
        </p:spPr>
      </p:pic>
      <p:sp>
        <p:nvSpPr>
          <p:cNvPr id="10" name="Rectangle 9">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Platshållare för innehåll 2">
            <a:extLst>
              <a:ext uri="{FF2B5EF4-FFF2-40B4-BE49-F238E27FC236}">
                <a16:creationId xmlns:a16="http://schemas.microsoft.com/office/drawing/2014/main" id="{4425087C-C36C-421C-A987-D286CDA1E296}"/>
              </a:ext>
            </a:extLst>
          </p:cNvPr>
          <p:cNvSpPr>
            <a:spLocks noGrp="1"/>
          </p:cNvSpPr>
          <p:nvPr>
            <p:ph idx="1"/>
          </p:nvPr>
        </p:nvSpPr>
        <p:spPr>
          <a:xfrm>
            <a:off x="647701" y="2438401"/>
            <a:ext cx="4797256" cy="3809998"/>
          </a:xfrm>
        </p:spPr>
        <p:txBody>
          <a:bodyPr>
            <a:normAutofit/>
          </a:bodyPr>
          <a:lstStyle/>
          <a:p>
            <a:pPr marL="0" indent="0">
              <a:buNone/>
            </a:pPr>
            <a:r>
              <a:rPr lang="sv-SE" dirty="0"/>
              <a:t>Gunnar Myrdal (1898-1987), svensk nationalekonom, sociolog och socialdemokratisk politiker, kallade nationalekonomi för en ”mjuk” vetenskap till skillnad från de ”hårda” naturvetenskaperna, där man lättare kan göra kontrollerade experiment och där det således är lättare att tolka forskningsresultaten.</a:t>
            </a:r>
          </a:p>
        </p:txBody>
      </p:sp>
    </p:spTree>
    <p:extLst>
      <p:ext uri="{BB962C8B-B14F-4D97-AF65-F5344CB8AC3E}">
        <p14:creationId xmlns:p14="http://schemas.microsoft.com/office/powerpoint/2010/main" val="9712974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285</TotalTime>
  <Words>470</Words>
  <Application>Microsoft Office PowerPoint</Application>
  <PresentationFormat>Bredbild</PresentationFormat>
  <Paragraphs>37</Paragraphs>
  <Slides>10</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Arial</vt:lpstr>
      <vt:lpstr>Century Gothic</vt:lpstr>
      <vt:lpstr>Wingdings 3</vt:lpstr>
      <vt:lpstr>Jon</vt:lpstr>
      <vt:lpstr>PowerPoint-presentation</vt:lpstr>
      <vt:lpstr>Varför nationalekonomi?</vt:lpstr>
      <vt:lpstr>PowerPoint-presentation</vt:lpstr>
      <vt:lpstr>Varför samhällsekonomi?</vt:lpstr>
      <vt:lpstr>Teorier &amp; modeller av en förenklad verklighet</vt:lpstr>
      <vt:lpstr>PowerPoint-presentation</vt:lpstr>
      <vt:lpstr>Nationalekonomi en värderingsfri vetenskap?</vt:lpstr>
      <vt:lpstr>Politik &amp; Ideologi</vt:lpstr>
      <vt:lpstr>Nationalekonomi- en mjuk vetenskap?</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Nationalekonomi</dc:title>
  <dc:creator>Jakobsson Fredrik</dc:creator>
  <cp:lastModifiedBy>Jakobsson Fredrik</cp:lastModifiedBy>
  <cp:revision>6</cp:revision>
  <dcterms:created xsi:type="dcterms:W3CDTF">2021-10-06T08:57:38Z</dcterms:created>
  <dcterms:modified xsi:type="dcterms:W3CDTF">2021-10-07T08:28:44Z</dcterms:modified>
</cp:coreProperties>
</file>