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8" r:id="rId3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97" autoAdjust="0"/>
    <p:restoredTop sz="94660"/>
  </p:normalViewPr>
  <p:slideViewPr>
    <p:cSldViewPr>
      <p:cViewPr varScale="1">
        <p:scale>
          <a:sx n="112" d="100"/>
          <a:sy n="112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246F-0779-4721-81D1-CCEBDB926766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9A5D-ABFD-4857-BD1D-0A1BCDDF5D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483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246F-0779-4721-81D1-CCEBDB926766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9A5D-ABFD-4857-BD1D-0A1BCDDF5D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981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246F-0779-4721-81D1-CCEBDB926766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9A5D-ABFD-4857-BD1D-0A1BCDDF5D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299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246F-0779-4721-81D1-CCEBDB926766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9A5D-ABFD-4857-BD1D-0A1BCDDF5D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406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246F-0779-4721-81D1-CCEBDB926766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9A5D-ABFD-4857-BD1D-0A1BCDDF5D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296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246F-0779-4721-81D1-CCEBDB926766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9A5D-ABFD-4857-BD1D-0A1BCDDF5D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350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246F-0779-4721-81D1-CCEBDB926766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9A5D-ABFD-4857-BD1D-0A1BCDDF5D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964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246F-0779-4721-81D1-CCEBDB926766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9A5D-ABFD-4857-BD1D-0A1BCDDF5D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804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246F-0779-4721-81D1-CCEBDB926766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9A5D-ABFD-4857-BD1D-0A1BCDDF5D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283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246F-0779-4721-81D1-CCEBDB926766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9A5D-ABFD-4857-BD1D-0A1BCDDF5D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7135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9246F-0779-4721-81D1-CCEBDB926766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89A5D-ABFD-4857-BD1D-0A1BCDDF5D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513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9246F-0779-4721-81D1-CCEBDB926766}" type="datetimeFigureOut">
              <a:rPr lang="sv-SE" smtClean="0"/>
              <a:t>2020-10-12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89A5D-ABFD-4857-BD1D-0A1BCDDF5D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0677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Cambria Math" panose="02040503050406030204" pitchFamily="18" charset="0"/>
                <a:ea typeface="Cambria Math" panose="02040503050406030204" pitchFamily="18" charset="0"/>
              </a:rPr>
              <a:t>IDEOLOGIER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dirty="0"/>
              <a:t>En ideologi kan definieras som ett sammanhängande sätt att se på </a:t>
            </a:r>
            <a:r>
              <a:rPr lang="sv-SE" b="1" dirty="0"/>
              <a:t>samhället </a:t>
            </a:r>
            <a:r>
              <a:rPr lang="sv-SE" dirty="0"/>
              <a:t>och </a:t>
            </a:r>
            <a:r>
              <a:rPr lang="sv-SE" b="1" dirty="0"/>
              <a:t>människan</a:t>
            </a:r>
            <a:r>
              <a:rPr lang="sv-SE" dirty="0"/>
              <a:t>.</a:t>
            </a:r>
          </a:p>
          <a:p>
            <a:r>
              <a:rPr lang="sv-SE" dirty="0"/>
              <a:t>Olika ideologier tolkar </a:t>
            </a:r>
            <a:r>
              <a:rPr lang="sv-SE" b="1" dirty="0"/>
              <a:t>historia</a:t>
            </a:r>
            <a:r>
              <a:rPr lang="sv-SE" dirty="0"/>
              <a:t> på olika sätt – och har </a:t>
            </a:r>
            <a:r>
              <a:rPr lang="sv-SE" b="1" dirty="0"/>
              <a:t>olika visioner </a:t>
            </a:r>
            <a:r>
              <a:rPr lang="sv-SE" dirty="0"/>
              <a:t>om </a:t>
            </a:r>
            <a:r>
              <a:rPr lang="sv-SE" b="1" dirty="0"/>
              <a:t>framtiden</a:t>
            </a:r>
            <a:r>
              <a:rPr lang="sv-SE" dirty="0"/>
              <a:t>.</a:t>
            </a:r>
          </a:p>
          <a:p>
            <a:r>
              <a:rPr lang="sv-SE" dirty="0"/>
              <a:t>Man skulle kunna jämföra ideologier med religioner: bägge ger </a:t>
            </a:r>
            <a:r>
              <a:rPr lang="sv-SE" b="1" dirty="0"/>
              <a:t>förklaringsmodeller</a:t>
            </a:r>
            <a:r>
              <a:rPr lang="sv-SE" dirty="0"/>
              <a:t> och </a:t>
            </a:r>
            <a:r>
              <a:rPr lang="sv-SE" b="1" dirty="0"/>
              <a:t>värderingar.</a:t>
            </a:r>
          </a:p>
          <a:p>
            <a:r>
              <a:rPr lang="sv-SE" dirty="0"/>
              <a:t>Ideologier kan vara demokratiska eller mindre demokratiska, rent av diktatoriska.</a:t>
            </a:r>
          </a:p>
          <a:p>
            <a:r>
              <a:rPr lang="sv-SE" dirty="0"/>
              <a:t>Att flera ideologier uppkom var ett resultat av de </a:t>
            </a:r>
            <a:r>
              <a:rPr lang="sv-SE" b="1" dirty="0"/>
              <a:t>politiska revolutionerna </a:t>
            </a:r>
            <a:r>
              <a:rPr lang="sv-SE" dirty="0"/>
              <a:t>i Europa under 1700/1800-talet. Eftersom länderna efterhand under 1800/1900-talet övergav det gamla förmoderna styrelsesättet – med envälde och undersåtar – och istället lät medborgarna välja sina regeringar, insåg man att det fanns en mängd </a:t>
            </a:r>
            <a:r>
              <a:rPr lang="sv-SE" b="1" dirty="0"/>
              <a:t>olika uppfattningar </a:t>
            </a:r>
            <a:r>
              <a:rPr lang="sv-SE" dirty="0"/>
              <a:t>om samhället, människan och framtiden. Dessa olika uppfattningar resulterade i olika ideologier.</a:t>
            </a:r>
          </a:p>
          <a:p>
            <a:r>
              <a:rPr lang="sv-SE" dirty="0"/>
              <a:t>De tre stora ideologierna – liberalismen, konservatismen och socialismen – finns fortfarande kvar och dominerar politiken, även om de ofta ”korsbefruktas” (t.ex. liberalkonservatism, socialdemokrati o.s.v.).</a:t>
            </a:r>
          </a:p>
          <a:p>
            <a:r>
              <a:rPr lang="sv-SE" dirty="0"/>
              <a:t>Våra svenska riksdagspartier tillhör alla någon eller flera av ideologierna som vi ska gå igenom.</a:t>
            </a:r>
          </a:p>
        </p:txBody>
      </p:sp>
    </p:spTree>
    <p:extLst>
      <p:ext uri="{BB962C8B-B14F-4D97-AF65-F5344CB8AC3E}">
        <p14:creationId xmlns:p14="http://schemas.microsoft.com/office/powerpoint/2010/main" val="1072212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936105"/>
          </a:xfrm>
        </p:spPr>
        <p:txBody>
          <a:bodyPr>
            <a:normAutofit/>
          </a:bodyPr>
          <a:lstStyle/>
          <a:p>
            <a:r>
              <a:rPr lang="sv-SE" sz="4000" b="1" dirty="0"/>
              <a:t>SAMMANFATTNING - IDEOLOGIER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90782" y="1268760"/>
            <a:ext cx="6757681" cy="360040"/>
          </a:xfrm>
        </p:spPr>
        <p:txBody>
          <a:bodyPr>
            <a:normAutofit/>
          </a:bodyPr>
          <a:lstStyle/>
          <a:p>
            <a:pPr algn="l"/>
            <a:r>
              <a:rPr lang="sv-SE" sz="1400" dirty="0">
                <a:solidFill>
                  <a:schemeClr val="tx1"/>
                </a:solidFill>
              </a:rPr>
              <a:t>  Människosyn                       Samhällssyn/Vision	      Historia/Riktningar	         Idag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251520" y="162880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Liberalism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51520" y="25649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Konservatism</a:t>
            </a:r>
          </a:p>
        </p:txBody>
      </p:sp>
      <p:sp>
        <p:nvSpPr>
          <p:cNvPr id="9" name="textruta 8"/>
          <p:cNvSpPr txBox="1"/>
          <p:nvPr/>
        </p:nvSpPr>
        <p:spPr>
          <a:xfrm>
            <a:off x="262591" y="335699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Socialism</a:t>
            </a:r>
          </a:p>
        </p:txBody>
      </p:sp>
      <p:sp>
        <p:nvSpPr>
          <p:cNvPr id="11" name="textruta 10"/>
          <p:cNvSpPr txBox="1"/>
          <p:nvPr/>
        </p:nvSpPr>
        <p:spPr>
          <a:xfrm>
            <a:off x="262591" y="418973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Fascism/Nazism</a:t>
            </a:r>
          </a:p>
        </p:txBody>
      </p:sp>
      <p:sp>
        <p:nvSpPr>
          <p:cNvPr id="12" name="textruta 11"/>
          <p:cNvSpPr txBox="1"/>
          <p:nvPr/>
        </p:nvSpPr>
        <p:spPr>
          <a:xfrm>
            <a:off x="251520" y="4843631"/>
            <a:ext cx="1366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Ekologism</a:t>
            </a:r>
          </a:p>
        </p:txBody>
      </p:sp>
      <p:sp>
        <p:nvSpPr>
          <p:cNvPr id="13" name="textruta 12"/>
          <p:cNvSpPr txBox="1"/>
          <p:nvPr/>
        </p:nvSpPr>
        <p:spPr>
          <a:xfrm>
            <a:off x="238115" y="5445224"/>
            <a:ext cx="1134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Feminism</a:t>
            </a:r>
          </a:p>
        </p:txBody>
      </p:sp>
      <p:sp>
        <p:nvSpPr>
          <p:cNvPr id="14" name="textruta 13"/>
          <p:cNvSpPr txBox="1"/>
          <p:nvPr/>
        </p:nvSpPr>
        <p:spPr>
          <a:xfrm>
            <a:off x="257500" y="6021288"/>
            <a:ext cx="1095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prstClr val="black"/>
                </a:solidFill>
              </a:rPr>
              <a:t>Anarkism</a:t>
            </a:r>
          </a:p>
        </p:txBody>
      </p:sp>
      <p:cxnSp>
        <p:nvCxnSpPr>
          <p:cNvPr id="16" name="Rak 15"/>
          <p:cNvCxnSpPr/>
          <p:nvPr/>
        </p:nvCxnSpPr>
        <p:spPr>
          <a:xfrm>
            <a:off x="1907704" y="1268760"/>
            <a:ext cx="0" cy="5472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>
            <a:off x="262591" y="6669360"/>
            <a:ext cx="86543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>
            <a:off x="251520" y="1556792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24"/>
          <p:cNvCxnSpPr/>
          <p:nvPr/>
        </p:nvCxnSpPr>
        <p:spPr>
          <a:xfrm>
            <a:off x="3707904" y="1280922"/>
            <a:ext cx="0" cy="5472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26"/>
          <p:cNvCxnSpPr/>
          <p:nvPr/>
        </p:nvCxnSpPr>
        <p:spPr>
          <a:xfrm>
            <a:off x="5508104" y="1232756"/>
            <a:ext cx="0" cy="5472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28"/>
          <p:cNvCxnSpPr/>
          <p:nvPr/>
        </p:nvCxnSpPr>
        <p:spPr>
          <a:xfrm>
            <a:off x="7452320" y="1268760"/>
            <a:ext cx="0" cy="5472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30"/>
          <p:cNvCxnSpPr/>
          <p:nvPr/>
        </p:nvCxnSpPr>
        <p:spPr>
          <a:xfrm>
            <a:off x="8892480" y="1268760"/>
            <a:ext cx="0" cy="5472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32"/>
          <p:cNvCxnSpPr/>
          <p:nvPr/>
        </p:nvCxnSpPr>
        <p:spPr>
          <a:xfrm>
            <a:off x="275996" y="2420888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34"/>
          <p:cNvCxnSpPr/>
          <p:nvPr/>
        </p:nvCxnSpPr>
        <p:spPr>
          <a:xfrm>
            <a:off x="755576" y="4033230"/>
            <a:ext cx="8640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36"/>
          <p:cNvCxnSpPr/>
          <p:nvPr/>
        </p:nvCxnSpPr>
        <p:spPr>
          <a:xfrm>
            <a:off x="234519" y="3306376"/>
            <a:ext cx="86543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38"/>
          <p:cNvCxnSpPr/>
          <p:nvPr/>
        </p:nvCxnSpPr>
        <p:spPr>
          <a:xfrm>
            <a:off x="683568" y="4861902"/>
            <a:ext cx="86543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k 40"/>
          <p:cNvCxnSpPr/>
          <p:nvPr/>
        </p:nvCxnSpPr>
        <p:spPr>
          <a:xfrm>
            <a:off x="262591" y="5445224"/>
            <a:ext cx="86543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42"/>
          <p:cNvCxnSpPr/>
          <p:nvPr/>
        </p:nvCxnSpPr>
        <p:spPr>
          <a:xfrm>
            <a:off x="262591" y="6093296"/>
            <a:ext cx="86543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k 44"/>
          <p:cNvCxnSpPr/>
          <p:nvPr/>
        </p:nvCxnSpPr>
        <p:spPr>
          <a:xfrm flipH="1">
            <a:off x="238115" y="1268760"/>
            <a:ext cx="13405" cy="540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ruta 4"/>
          <p:cNvSpPr txBox="1"/>
          <p:nvPr/>
        </p:nvSpPr>
        <p:spPr>
          <a:xfrm>
            <a:off x="1907704" y="1628800"/>
            <a:ext cx="1800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/>
              <a:t>Individualism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/>
              <a:t>Människan har förnuft och rättigheter: FRIHET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/>
              <a:t>Alla ska ha samma möjligheter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/>
              <a:t>Alla har lika värde: JÄMLIKHET</a:t>
            </a:r>
            <a:endParaRPr lang="sv-SE" sz="900" dirty="0"/>
          </a:p>
        </p:txBody>
      </p:sp>
      <p:sp>
        <p:nvSpPr>
          <p:cNvPr id="26" name="textruta 25"/>
          <p:cNvSpPr txBox="1"/>
          <p:nvPr/>
        </p:nvSpPr>
        <p:spPr>
          <a:xfrm>
            <a:off x="1907704" y="2484359"/>
            <a:ext cx="1800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Människan är inte av naturen enbart god: behöver styrning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Ej i grunden jämlika: alla ingår i samhällsorganismen med olika uppgifter</a:t>
            </a:r>
          </a:p>
        </p:txBody>
      </p:sp>
      <p:sp>
        <p:nvSpPr>
          <p:cNvPr id="28" name="textruta 27"/>
          <p:cNvSpPr txBox="1"/>
          <p:nvPr/>
        </p:nvSpPr>
        <p:spPr>
          <a:xfrm>
            <a:off x="1948536" y="3258461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Alla är jämlika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Människor blir formade av samhället: gott samhälle ger goda människor, ett dåligt samhälle onda människor osv.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Materialism (ingen religion)</a:t>
            </a:r>
          </a:p>
        </p:txBody>
      </p:sp>
      <p:sp>
        <p:nvSpPr>
          <p:cNvPr id="30" name="textruta 29"/>
          <p:cNvSpPr txBox="1"/>
          <p:nvPr/>
        </p:nvSpPr>
        <p:spPr>
          <a:xfrm>
            <a:off x="1941131" y="4077072"/>
            <a:ext cx="1800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Det finns ingen jämlikhet: de starka ska styra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Anti-individualism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Rasism o antisemitism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Socialdarwinism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1941131" y="4861902"/>
            <a:ext cx="1800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Människan är en del av naturen och måste anpassa sig.</a:t>
            </a:r>
          </a:p>
        </p:txBody>
      </p:sp>
      <p:sp>
        <p:nvSpPr>
          <p:cNvPr id="34" name="textruta 33"/>
          <p:cNvSpPr txBox="1"/>
          <p:nvPr/>
        </p:nvSpPr>
        <p:spPr>
          <a:xfrm>
            <a:off x="1941131" y="546014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Män och kvinnor är jämlika.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Vi socialiseras in i könsroller. </a:t>
            </a:r>
          </a:p>
        </p:txBody>
      </p:sp>
      <p:sp>
        <p:nvSpPr>
          <p:cNvPr id="36" name="textruta 35"/>
          <p:cNvSpPr txBox="1"/>
          <p:nvPr/>
        </p:nvSpPr>
        <p:spPr>
          <a:xfrm>
            <a:off x="1941050" y="6112526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Människan ska vara fullständigt fri och ingen ska behöva acceptera lagar som man inte själv varit med om att stifta.</a:t>
            </a:r>
          </a:p>
        </p:txBody>
      </p:sp>
      <p:sp>
        <p:nvSpPr>
          <p:cNvPr id="38" name="textruta 37"/>
          <p:cNvSpPr txBox="1"/>
          <p:nvPr/>
        </p:nvSpPr>
        <p:spPr>
          <a:xfrm>
            <a:off x="3741331" y="1513014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/>
              <a:t>”Liten” stat, låga skatter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/>
              <a:t>Rättigheter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/>
              <a:t>Frihandel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/>
              <a:t>Sekulärt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/>
              <a:t>Marknadsekonomi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/>
              <a:t>Globalism</a:t>
            </a:r>
            <a:endParaRPr lang="sv-SE" sz="900" dirty="0"/>
          </a:p>
        </p:txBody>
      </p:sp>
      <p:sp>
        <p:nvSpPr>
          <p:cNvPr id="40" name="textruta 39"/>
          <p:cNvSpPr txBox="1"/>
          <p:nvPr/>
        </p:nvSpPr>
        <p:spPr>
          <a:xfrm>
            <a:off x="3718288" y="243689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Vill ha långsam samhällsförändring: bevara traditioner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Tro, religion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Stark stat, ofta nationalism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sv-SE" sz="900" dirty="0"/>
          </a:p>
        </p:txBody>
      </p:sp>
      <p:sp>
        <p:nvSpPr>
          <p:cNvPr id="42" name="textruta 41"/>
          <p:cNvSpPr txBox="1"/>
          <p:nvPr/>
        </p:nvSpPr>
        <p:spPr>
          <a:xfrm>
            <a:off x="3707823" y="3300301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Social och ekonomisk politik ger JÄMSTÄLLDHET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”Stor” stat, höga skatter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Planekonomi/blandekonomi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Globalism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Revolution (kommunism)</a:t>
            </a:r>
          </a:p>
        </p:txBody>
      </p:sp>
      <p:sp>
        <p:nvSpPr>
          <p:cNvPr id="44" name="textruta 43"/>
          <p:cNvSpPr txBox="1"/>
          <p:nvPr/>
        </p:nvSpPr>
        <p:spPr>
          <a:xfrm>
            <a:off x="3718288" y="4085131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Anti-demokratiskt; mycket stark stat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Våld och krig positivt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Extremnationalism</a:t>
            </a:r>
          </a:p>
        </p:txBody>
      </p:sp>
      <p:sp>
        <p:nvSpPr>
          <p:cNvPr id="46" name="textruta 45"/>
          <p:cNvSpPr txBox="1"/>
          <p:nvPr/>
        </p:nvSpPr>
        <p:spPr>
          <a:xfrm>
            <a:off x="3743562" y="4891937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Samhället måste vara hållbart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Ekonomisk tillväxt inget mål i sig; kan vara negativt för miljön.</a:t>
            </a:r>
          </a:p>
        </p:txBody>
      </p:sp>
      <p:sp>
        <p:nvSpPr>
          <p:cNvPr id="47" name="textruta 46"/>
          <p:cNvSpPr txBox="1"/>
          <p:nvPr/>
        </p:nvSpPr>
        <p:spPr>
          <a:xfrm>
            <a:off x="3718288" y="5458562"/>
            <a:ext cx="1800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Män och kvinnor ska ha samma möjligheter och samma familjeansvar</a:t>
            </a:r>
          </a:p>
        </p:txBody>
      </p:sp>
      <p:sp>
        <p:nvSpPr>
          <p:cNvPr id="48" name="textruta 47"/>
          <p:cNvSpPr txBox="1"/>
          <p:nvPr/>
        </p:nvSpPr>
        <p:spPr>
          <a:xfrm>
            <a:off x="5541531" y="1527560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Liber=fri, rötter i upplysningen, en del av franska och amerikanska revolutionen: viktig för framväxten av det moderna samhället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Socialliberalism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Nyliberalism</a:t>
            </a:r>
          </a:p>
        </p:txBody>
      </p:sp>
      <p:sp>
        <p:nvSpPr>
          <p:cNvPr id="49" name="textruta 48"/>
          <p:cNvSpPr txBox="1"/>
          <p:nvPr/>
        </p:nvSpPr>
        <p:spPr>
          <a:xfrm>
            <a:off x="5552688" y="242088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Uppkom som reaktion mot franska revolutionen: ville bevara hierarkier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Nationalism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Socialkonservatism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värdekonservatism</a:t>
            </a:r>
          </a:p>
        </p:txBody>
      </p:sp>
      <p:sp>
        <p:nvSpPr>
          <p:cNvPr id="50" name="textruta 49"/>
          <p:cNvSpPr txBox="1"/>
          <p:nvPr/>
        </p:nvSpPr>
        <p:spPr>
          <a:xfrm>
            <a:off x="5541531" y="3303892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Reaktion mot industrialiseringens negativa sociala effekter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Karl Marx, Lenin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Socialdemokrati –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Kommunism</a:t>
            </a:r>
          </a:p>
        </p:txBody>
      </p:sp>
      <p:sp>
        <p:nvSpPr>
          <p:cNvPr id="51" name="textruta 50"/>
          <p:cNvSpPr txBox="1"/>
          <p:nvPr/>
        </p:nvSpPr>
        <p:spPr>
          <a:xfrm>
            <a:off x="5559463" y="4123238"/>
            <a:ext cx="18002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Fascism: Italien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Nazism: Nazi-Tyskland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Delvis en reaktion mot kommunism och demokratins svårigheter</a:t>
            </a:r>
          </a:p>
        </p:txBody>
      </p:sp>
      <p:sp>
        <p:nvSpPr>
          <p:cNvPr id="52" name="textruta 51"/>
          <p:cNvSpPr txBox="1"/>
          <p:nvPr/>
        </p:nvSpPr>
        <p:spPr>
          <a:xfrm>
            <a:off x="7509290" y="1650670"/>
            <a:ext cx="14076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Dominerar i västvärlden, speciellt socialliberalism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Svenska partier: M, C, L, S</a:t>
            </a:r>
          </a:p>
        </p:txBody>
      </p:sp>
      <p:sp>
        <p:nvSpPr>
          <p:cNvPr id="53" name="textruta 52"/>
          <p:cNvSpPr txBox="1"/>
          <p:nvPr/>
        </p:nvSpPr>
        <p:spPr>
          <a:xfrm>
            <a:off x="7484814" y="2478646"/>
            <a:ext cx="1407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/>
              <a:t>Numera demokratisk och för jämlikhet,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/>
              <a:t>SD (socialkonservatism)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/>
              <a:t>KD (värdekonservatism)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/>
              <a:t>På frammarsch idag i västvärlden.</a:t>
            </a:r>
            <a:endParaRPr lang="sv-SE" sz="800" dirty="0"/>
          </a:p>
        </p:txBody>
      </p:sp>
      <p:sp>
        <p:nvSpPr>
          <p:cNvPr id="54" name="textruta 53"/>
          <p:cNvSpPr txBox="1"/>
          <p:nvPr/>
        </p:nvSpPr>
        <p:spPr>
          <a:xfrm>
            <a:off x="7481218" y="3306376"/>
            <a:ext cx="14076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700" dirty="0"/>
              <a:t>Tillsammans med socialliberalismen är socialdemokratin dominerande, speciellt i Europa och främst Skandinavien.</a:t>
            </a:r>
          </a:p>
        </p:txBody>
      </p:sp>
      <p:sp>
        <p:nvSpPr>
          <p:cNvPr id="55" name="textruta 54"/>
          <p:cNvSpPr txBox="1"/>
          <p:nvPr/>
        </p:nvSpPr>
        <p:spPr>
          <a:xfrm>
            <a:off x="7456958" y="4077072"/>
            <a:ext cx="140766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700" dirty="0"/>
              <a:t>Ingen politisk makt idag: dock stort medialt intresse för exempelvis NMR.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700" dirty="0"/>
              <a:t>Vissa menar att </a:t>
            </a:r>
            <a:r>
              <a:rPr lang="sv-SE" sz="700" dirty="0" err="1"/>
              <a:t>bl</a:t>
            </a:r>
            <a:r>
              <a:rPr lang="sv-SE" sz="700" dirty="0"/>
              <a:t> a Ryssland går mot fascism.</a:t>
            </a:r>
          </a:p>
        </p:txBody>
      </p:sp>
      <p:sp>
        <p:nvSpPr>
          <p:cNvPr id="56" name="textruta 55"/>
          <p:cNvSpPr txBox="1"/>
          <p:nvPr/>
        </p:nvSpPr>
        <p:spPr>
          <a:xfrm>
            <a:off x="5502494" y="4873685"/>
            <a:ext cx="1800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Reaktion mot miljöproblem som började märkas på 1960-talet.</a:t>
            </a:r>
          </a:p>
        </p:txBody>
      </p:sp>
      <p:sp>
        <p:nvSpPr>
          <p:cNvPr id="57" name="textruta 56"/>
          <p:cNvSpPr txBox="1"/>
          <p:nvPr/>
        </p:nvSpPr>
        <p:spPr>
          <a:xfrm>
            <a:off x="7468567" y="4829201"/>
            <a:ext cx="1407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700" dirty="0"/>
              <a:t>Stor betydelse idag: klimatet engagerar många; miljöpartiet sitter i Sveriges regering sedan 2014.</a:t>
            </a:r>
          </a:p>
        </p:txBody>
      </p:sp>
      <p:sp>
        <p:nvSpPr>
          <p:cNvPr id="58" name="textruta 57"/>
          <p:cNvSpPr txBox="1"/>
          <p:nvPr/>
        </p:nvSpPr>
        <p:spPr>
          <a:xfrm>
            <a:off x="5580112" y="5421793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Reaktion mot ojämlikhet och att bara männen fick rösträtt.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Två stora riktningar: radikalfeminism (vänster) och liberal feminism.</a:t>
            </a:r>
          </a:p>
        </p:txBody>
      </p:sp>
      <p:sp>
        <p:nvSpPr>
          <p:cNvPr id="59" name="textruta 58"/>
          <p:cNvSpPr txBox="1"/>
          <p:nvPr/>
        </p:nvSpPr>
        <p:spPr>
          <a:xfrm>
            <a:off x="7490901" y="5476325"/>
            <a:ext cx="140766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700" dirty="0"/>
              <a:t>Stor betydelse idag: i princip alla partier kallar sig feministiska.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700" dirty="0"/>
              <a:t>Globalt en växande kraft (t ex i Iran)</a:t>
            </a:r>
          </a:p>
        </p:txBody>
      </p:sp>
      <p:sp>
        <p:nvSpPr>
          <p:cNvPr id="60" name="textruta 59"/>
          <p:cNvSpPr txBox="1"/>
          <p:nvPr/>
        </p:nvSpPr>
        <p:spPr>
          <a:xfrm>
            <a:off x="3730196" y="6093296"/>
            <a:ext cx="18002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900" dirty="0"/>
              <a:t>Det ska inte finnas någon stat: människor ska leva i små självständiga grupper.</a:t>
            </a:r>
          </a:p>
        </p:txBody>
      </p:sp>
      <p:sp>
        <p:nvSpPr>
          <p:cNvPr id="61" name="textruta 60"/>
          <p:cNvSpPr txBox="1"/>
          <p:nvPr/>
        </p:nvSpPr>
        <p:spPr>
          <a:xfrm>
            <a:off x="5590615" y="6112279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Var en del av socialismen.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800" dirty="0"/>
              <a:t>Förespråkade mer handling (</a:t>
            </a:r>
            <a:r>
              <a:rPr lang="sv-SE" sz="800" dirty="0" err="1"/>
              <a:t>bl</a:t>
            </a:r>
            <a:r>
              <a:rPr lang="sv-SE" sz="800" dirty="0"/>
              <a:t> a politiska mord).</a:t>
            </a:r>
          </a:p>
        </p:txBody>
      </p:sp>
      <p:sp>
        <p:nvSpPr>
          <p:cNvPr id="62" name="textruta 61"/>
          <p:cNvSpPr txBox="1"/>
          <p:nvPr/>
        </p:nvSpPr>
        <p:spPr>
          <a:xfrm>
            <a:off x="7501404" y="6066359"/>
            <a:ext cx="140766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700" dirty="0"/>
              <a:t>Ingen politisk betydelse idag.</a:t>
            </a:r>
          </a:p>
        </p:txBody>
      </p:sp>
    </p:spTree>
    <p:extLst>
      <p:ext uri="{BB962C8B-B14F-4D97-AF65-F5344CB8AC3E}">
        <p14:creationId xmlns:p14="http://schemas.microsoft.com/office/powerpoint/2010/main" val="2925835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632</Words>
  <Application>Microsoft Office PowerPoint</Application>
  <PresentationFormat>Bildspel på skärmen (4:3)</PresentationFormat>
  <Paragraphs>87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 Math</vt:lpstr>
      <vt:lpstr>Office-tema</vt:lpstr>
      <vt:lpstr>IDEOLOGIER</vt:lpstr>
      <vt:lpstr>SAMMANFATTNING - IDEOLOGIER</vt:lpstr>
    </vt:vector>
  </TitlesOfParts>
  <Company>Region Jönköpings län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Administratör</dc:creator>
  <cp:lastModifiedBy>Svensson Patrik</cp:lastModifiedBy>
  <cp:revision>17</cp:revision>
  <cp:lastPrinted>2019-09-12T09:09:18Z</cp:lastPrinted>
  <dcterms:created xsi:type="dcterms:W3CDTF">2018-04-26T10:07:24Z</dcterms:created>
  <dcterms:modified xsi:type="dcterms:W3CDTF">2020-10-12T07:09:06Z</dcterms:modified>
</cp:coreProperties>
</file>