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1" r:id="rId2"/>
    <p:sldId id="256" r:id="rId3"/>
    <p:sldId id="257" r:id="rId4"/>
    <p:sldId id="267" r:id="rId5"/>
    <p:sldId id="258" r:id="rId6"/>
    <p:sldId id="268" r:id="rId7"/>
    <p:sldId id="259" r:id="rId8"/>
    <p:sldId id="266" r:id="rId9"/>
    <p:sldId id="260" r:id="rId10"/>
    <p:sldId id="262" r:id="rId11"/>
    <p:sldId id="263" r:id="rId12"/>
    <p:sldId id="265" r:id="rId13"/>
    <p:sldId id="26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64" d="100"/>
          <a:sy n="64" d="100"/>
        </p:scale>
        <p:origin x="32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v-SE"/>
              <a:t>Klicka här för att ändra mall för rubrikformat</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v-SE"/>
              <a:t>Klicka här för att ändra mall för rubrikformat</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Redigera format för bakgrundstext</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v-SE"/>
              <a:t>Klicka här för att ändra mall för rubrikformat</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Redigera format för bakgrundstext</a:t>
            </a:r>
          </a:p>
        </p:txBody>
      </p:sp>
      <p:sp>
        <p:nvSpPr>
          <p:cNvPr id="5" name="Date Placeholder 4"/>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v-SE"/>
              <a:t>Klicka här för att ändra mall för rubrikformat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Redigera format för bakgrundstext</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Redigera format för bakgrundstext</a:t>
            </a:r>
          </a:p>
        </p:txBody>
      </p:sp>
      <p:sp>
        <p:nvSpPr>
          <p:cNvPr id="5" name="Date Placeholder 4"/>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v-SE"/>
              <a:t>Klicka här för att ändra mall för rubrikformat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Redigera format för bakgrundstext</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Redigera format för bakgrundstext</a:t>
            </a:r>
          </a:p>
        </p:txBody>
      </p:sp>
      <p:sp>
        <p:nvSpPr>
          <p:cNvPr id="5" name="Date Placeholder 4"/>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ncho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v-SE"/>
              <a:t>Klicka här för att ändra mall för rubrikformat</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Date Placeholder 4"/>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Date Placeholder 4"/>
          <p:cNvSpPr>
            <a:spLocks noGrp="1"/>
          </p:cNvSpPr>
          <p:nvPr>
            <p:ph type="dt" sz="half" idx="10"/>
          </p:nvPr>
        </p:nvSpPr>
        <p:spPr/>
        <p:txBody>
          <a:bodyPr/>
          <a:lstStyle/>
          <a:p>
            <a:fld id="{B61BEF0D-F0BB-DE4B-95CE-6DB70DBA9567}" type="datetimeFigureOut">
              <a:rPr lang="en-US" dirty="0"/>
              <a:pPr/>
              <a:t>10/3/2017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10/3/2017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530930-479B-4CD1-A1EA-86F8EC6504C5}"/>
              </a:ext>
            </a:extLst>
          </p:cNvPr>
          <p:cNvSpPr>
            <a:spLocks noGrp="1"/>
          </p:cNvSpPr>
          <p:nvPr>
            <p:ph type="title"/>
          </p:nvPr>
        </p:nvSpPr>
        <p:spPr>
          <a:xfrm>
            <a:off x="1903377" y="1133776"/>
            <a:ext cx="8911687" cy="4247694"/>
          </a:xfrm>
        </p:spPr>
        <p:txBody>
          <a:bodyPr>
            <a:normAutofit fontScale="90000"/>
          </a:bodyPr>
          <a:lstStyle/>
          <a:p>
            <a:br>
              <a:rPr lang="sv-SE" dirty="0"/>
            </a:br>
            <a:r>
              <a:rPr lang="sv-SE" dirty="0"/>
              <a:t>En man och hans son råkar ut för en svår bilolycka. Pappan dör direkt, men pojken klarar sig med mycket svåra skador och förs till sjukhus där han ska opereras. </a:t>
            </a:r>
            <a:br>
              <a:rPr lang="sv-SE" dirty="0"/>
            </a:br>
            <a:r>
              <a:rPr lang="sv-SE" dirty="0"/>
              <a:t>Kirurgen kommer in, men vänder i dörren, mycket upprörd, och säger: Nej, honom kan jag inte operera, </a:t>
            </a:r>
            <a:r>
              <a:rPr lang="sv-SE" b="1" u="sng" dirty="0"/>
              <a:t>det är min son</a:t>
            </a:r>
            <a:r>
              <a:rPr lang="sv-SE" dirty="0"/>
              <a:t>!</a:t>
            </a:r>
          </a:p>
        </p:txBody>
      </p:sp>
    </p:spTree>
    <p:extLst>
      <p:ext uri="{BB962C8B-B14F-4D97-AF65-F5344CB8AC3E}">
        <p14:creationId xmlns:p14="http://schemas.microsoft.com/office/powerpoint/2010/main" val="2484424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6EBE35-1E47-47F3-AAA4-4B023C8DB419}"/>
              </a:ext>
            </a:extLst>
          </p:cNvPr>
          <p:cNvSpPr>
            <a:spLocks noGrp="1"/>
          </p:cNvSpPr>
          <p:nvPr>
            <p:ph type="title"/>
          </p:nvPr>
        </p:nvSpPr>
        <p:spPr>
          <a:xfrm>
            <a:off x="2592925" y="624109"/>
            <a:ext cx="8911687" cy="4037831"/>
          </a:xfrm>
        </p:spPr>
        <p:txBody>
          <a:bodyPr>
            <a:normAutofit fontScale="90000"/>
          </a:bodyPr>
          <a:lstStyle/>
          <a:p>
            <a:r>
              <a:rPr lang="sv-SE" dirty="0"/>
              <a:t>2004 nekades två romska kvinnor i sällskap med sina barn att äta på en restaurang. Som skäl uppgav mannen bakom disken att restaurangen tidigare hade haft besök av romska kunder som bråkat. De tillät därför inte romer att äta där. De två kvinnorna och barnen fick lämna restaurangen.</a:t>
            </a:r>
            <a:br>
              <a:rPr lang="sv-SE" dirty="0"/>
            </a:br>
            <a:endParaRPr lang="sv-SE" dirty="0"/>
          </a:p>
        </p:txBody>
      </p:sp>
    </p:spTree>
    <p:extLst>
      <p:ext uri="{BB962C8B-B14F-4D97-AF65-F5344CB8AC3E}">
        <p14:creationId xmlns:p14="http://schemas.microsoft.com/office/powerpoint/2010/main" val="1712866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9E823D-39BA-4FF3-8E6E-40EB71184B2A}"/>
              </a:ext>
            </a:extLst>
          </p:cNvPr>
          <p:cNvSpPr>
            <a:spLocks noGrp="1"/>
          </p:cNvSpPr>
          <p:nvPr>
            <p:ph type="title"/>
          </p:nvPr>
        </p:nvSpPr>
        <p:spPr>
          <a:xfrm>
            <a:off x="2203181" y="923913"/>
            <a:ext cx="8911687" cy="2778657"/>
          </a:xfrm>
        </p:spPr>
        <p:txBody>
          <a:bodyPr>
            <a:normAutofit fontScale="90000"/>
          </a:bodyPr>
          <a:lstStyle/>
          <a:p>
            <a:r>
              <a:rPr lang="sv-SE" dirty="0"/>
              <a:t>En ung muslimsk kvinna sökte sommarjobb på Liseberg i Göteborg. Hon fick beskedet att hon inte kunde jobba där om hon ville bära huvudduk. Kvinnan anmälde då Liseberg till DO.</a:t>
            </a:r>
          </a:p>
        </p:txBody>
      </p:sp>
    </p:spTree>
    <p:extLst>
      <p:ext uri="{BB962C8B-B14F-4D97-AF65-F5344CB8AC3E}">
        <p14:creationId xmlns:p14="http://schemas.microsoft.com/office/powerpoint/2010/main" val="3840178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B7F28E2-F515-4D7F-94EF-74E303DF21B4}"/>
              </a:ext>
            </a:extLst>
          </p:cNvPr>
          <p:cNvSpPr>
            <a:spLocks noGrp="1"/>
          </p:cNvSpPr>
          <p:nvPr>
            <p:ph type="title"/>
          </p:nvPr>
        </p:nvSpPr>
        <p:spPr>
          <a:xfrm>
            <a:off x="2592925" y="624110"/>
            <a:ext cx="8911687" cy="5072152"/>
          </a:xfrm>
        </p:spPr>
        <p:txBody>
          <a:bodyPr>
            <a:normAutofit fontScale="90000"/>
          </a:bodyPr>
          <a:lstStyle/>
          <a:p>
            <a:r>
              <a:rPr lang="sv-SE" dirty="0"/>
              <a:t>Två män hade varit på rockkonsert och skulle sedan gå på efterfest på en nattklubb. De stoppades då av vakten som ansåg att deras funktionshinder äventyrade deras säkerhet. Vaken menade att deras grova synskada gjorde att deras säkerhet på klubben inte kunde garanteras. Efter en diskussion där vakten höll fast vid sin uppfattning gick männen därifrån. </a:t>
            </a:r>
            <a:br>
              <a:rPr lang="sv-SE" dirty="0"/>
            </a:br>
            <a:endParaRPr lang="sv-SE" dirty="0"/>
          </a:p>
        </p:txBody>
      </p:sp>
    </p:spTree>
    <p:extLst>
      <p:ext uri="{BB962C8B-B14F-4D97-AF65-F5344CB8AC3E}">
        <p14:creationId xmlns:p14="http://schemas.microsoft.com/office/powerpoint/2010/main" val="1864880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830CFC-FC31-4E1E-AA0D-70B8E1BB32D6}"/>
              </a:ext>
            </a:extLst>
          </p:cNvPr>
          <p:cNvSpPr>
            <a:spLocks noGrp="1"/>
          </p:cNvSpPr>
          <p:nvPr>
            <p:ph type="title"/>
          </p:nvPr>
        </p:nvSpPr>
        <p:spPr>
          <a:xfrm>
            <a:off x="2592925" y="624110"/>
            <a:ext cx="8911687" cy="5776690"/>
          </a:xfrm>
        </p:spPr>
        <p:txBody>
          <a:bodyPr>
            <a:normAutofit fontScale="90000"/>
          </a:bodyPr>
          <a:lstStyle/>
          <a:p>
            <a:r>
              <a:rPr lang="sv-SE" dirty="0"/>
              <a:t>En manlig elev anmälde sitt högstadium efter att andra elever utsatt honom för trakasserier på grund av sin sexuella läggning. Enligt eleven hade skolan haft kännedom om att han utsatts för trakasserierna, men inte gjort tillräckliga åtgärder för att förhindra fortsatta kränkningar. Eleven menade också att han utstått kränkningar från medlemmar av skolans personal. </a:t>
            </a:r>
            <a:br>
              <a:rPr lang="sv-SE" dirty="0"/>
            </a:br>
            <a:endParaRPr lang="sv-SE" dirty="0"/>
          </a:p>
        </p:txBody>
      </p:sp>
    </p:spTree>
    <p:extLst>
      <p:ext uri="{BB962C8B-B14F-4D97-AF65-F5344CB8AC3E}">
        <p14:creationId xmlns:p14="http://schemas.microsoft.com/office/powerpoint/2010/main" val="2793861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B87F572-1C7B-46B2-9EE9-F98A2EB21CF1}"/>
              </a:ext>
            </a:extLst>
          </p:cNvPr>
          <p:cNvSpPr>
            <a:spLocks noGrp="1"/>
          </p:cNvSpPr>
          <p:nvPr>
            <p:ph type="ctrTitle"/>
          </p:nvPr>
        </p:nvSpPr>
        <p:spPr/>
        <p:txBody>
          <a:bodyPr/>
          <a:lstStyle/>
          <a:p>
            <a:r>
              <a:rPr lang="sv-SE" dirty="0"/>
              <a:t>Jämställdhet i Sverige</a:t>
            </a:r>
          </a:p>
        </p:txBody>
      </p:sp>
      <p:sp>
        <p:nvSpPr>
          <p:cNvPr id="3" name="Underrubrik 2">
            <a:extLst>
              <a:ext uri="{FF2B5EF4-FFF2-40B4-BE49-F238E27FC236}">
                <a16:creationId xmlns:a16="http://schemas.microsoft.com/office/drawing/2014/main" id="{E885C646-6061-4DDA-92C7-40A9FEBDF80E}"/>
              </a:ext>
            </a:extLst>
          </p:cNvPr>
          <p:cNvSpPr>
            <a:spLocks noGrp="1"/>
          </p:cNvSpPr>
          <p:nvPr>
            <p:ph type="subTitle" idx="1"/>
          </p:nvPr>
        </p:nvSpPr>
        <p:spPr/>
        <p:txBody>
          <a:bodyPr/>
          <a:lstStyle/>
          <a:p>
            <a:r>
              <a:rPr lang="sv-SE" dirty="0"/>
              <a:t>Samhällskunskap</a:t>
            </a:r>
          </a:p>
        </p:txBody>
      </p:sp>
    </p:spTree>
    <p:extLst>
      <p:ext uri="{BB962C8B-B14F-4D97-AF65-F5344CB8AC3E}">
        <p14:creationId xmlns:p14="http://schemas.microsoft.com/office/powerpoint/2010/main" val="1093186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F888944-1A3D-45D2-BE2B-67DB5020DD16}"/>
              </a:ext>
            </a:extLst>
          </p:cNvPr>
          <p:cNvSpPr>
            <a:spLocks noGrp="1"/>
          </p:cNvSpPr>
          <p:nvPr>
            <p:ph type="title"/>
          </p:nvPr>
        </p:nvSpPr>
        <p:spPr/>
        <p:txBody>
          <a:bodyPr/>
          <a:lstStyle/>
          <a:p>
            <a:r>
              <a:rPr lang="sv-SE" dirty="0"/>
              <a:t>Hemmet </a:t>
            </a:r>
          </a:p>
        </p:txBody>
      </p:sp>
      <p:sp>
        <p:nvSpPr>
          <p:cNvPr id="3" name="Platshållare för innehåll 2">
            <a:extLst>
              <a:ext uri="{FF2B5EF4-FFF2-40B4-BE49-F238E27FC236}">
                <a16:creationId xmlns:a16="http://schemas.microsoft.com/office/drawing/2014/main" id="{85F5716C-DEB2-4A41-B445-85C52D16E075}"/>
              </a:ext>
            </a:extLst>
          </p:cNvPr>
          <p:cNvSpPr>
            <a:spLocks noGrp="1"/>
          </p:cNvSpPr>
          <p:nvPr>
            <p:ph idx="1"/>
          </p:nvPr>
        </p:nvSpPr>
        <p:spPr/>
        <p:txBody>
          <a:bodyPr/>
          <a:lstStyle/>
          <a:p>
            <a:r>
              <a:rPr lang="sv-SE" dirty="0"/>
              <a:t>Kvinnor tar ofta det störta ansvaret när det kommer till hushållsarbete.</a:t>
            </a:r>
          </a:p>
          <a:p>
            <a:pPr lvl="1"/>
            <a:r>
              <a:rPr lang="sv-SE" dirty="0"/>
              <a:t>Hur ser det ut för er? </a:t>
            </a:r>
          </a:p>
          <a:p>
            <a:pPr lvl="1"/>
            <a:r>
              <a:rPr lang="sv-SE" dirty="0"/>
              <a:t>Hur mycket tid lägger ni på; Barn, Tvätt, Matlagning, Disk, Plockande och golvstädning. </a:t>
            </a:r>
          </a:p>
          <a:p>
            <a:pPr marL="457200" lvl="1" indent="0">
              <a:buNone/>
            </a:pPr>
            <a:endParaRPr lang="sv-SE" dirty="0"/>
          </a:p>
          <a:p>
            <a:r>
              <a:rPr lang="sv-SE" dirty="0"/>
              <a:t>Kvinnor tjänar mindre. Ska inte de ta hand om hushållsarbetet?</a:t>
            </a:r>
          </a:p>
        </p:txBody>
      </p:sp>
    </p:spTree>
    <p:extLst>
      <p:ext uri="{BB962C8B-B14F-4D97-AF65-F5344CB8AC3E}">
        <p14:creationId xmlns:p14="http://schemas.microsoft.com/office/powerpoint/2010/main" val="1057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519C3C2-F23C-4E17-908E-1AFDDDF4D507}"/>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0EB36C02-24D3-404A-B48E-5A7D5CECD79B}"/>
              </a:ext>
            </a:extLst>
          </p:cNvPr>
          <p:cNvSpPr>
            <a:spLocks noGrp="1"/>
          </p:cNvSpPr>
          <p:nvPr>
            <p:ph idx="1"/>
          </p:nvPr>
        </p:nvSpPr>
        <p:spPr/>
        <p:txBody>
          <a:bodyPr/>
          <a:lstStyle/>
          <a:p>
            <a:endParaRPr lang="sv-SE"/>
          </a:p>
        </p:txBody>
      </p:sp>
      <p:pic>
        <p:nvPicPr>
          <p:cNvPr id="4" name="Bildobjekt 3">
            <a:extLst>
              <a:ext uri="{FF2B5EF4-FFF2-40B4-BE49-F238E27FC236}">
                <a16:creationId xmlns:a16="http://schemas.microsoft.com/office/drawing/2014/main" id="{4EA768EA-F3C7-4B89-8FA3-D4BF70F3D98C}"/>
              </a:ext>
            </a:extLst>
          </p:cNvPr>
          <p:cNvPicPr>
            <a:picLocks noChangeAspect="1"/>
          </p:cNvPicPr>
          <p:nvPr/>
        </p:nvPicPr>
        <p:blipFill rotWithShape="1">
          <a:blip r:embed="rId2"/>
          <a:srcRect l="21237" t="23812" r="54262" b="47759"/>
          <a:stretch/>
        </p:blipFill>
        <p:spPr>
          <a:xfrm>
            <a:off x="2004596" y="305184"/>
            <a:ext cx="9073135" cy="5919064"/>
          </a:xfrm>
          <a:prstGeom prst="rect">
            <a:avLst/>
          </a:prstGeom>
        </p:spPr>
      </p:pic>
    </p:spTree>
    <p:extLst>
      <p:ext uri="{BB962C8B-B14F-4D97-AF65-F5344CB8AC3E}">
        <p14:creationId xmlns:p14="http://schemas.microsoft.com/office/powerpoint/2010/main" val="2140447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746A1BC-E0F8-4EF9-94BE-B04F68764935}"/>
              </a:ext>
            </a:extLst>
          </p:cNvPr>
          <p:cNvSpPr>
            <a:spLocks noGrp="1"/>
          </p:cNvSpPr>
          <p:nvPr>
            <p:ph type="title"/>
          </p:nvPr>
        </p:nvSpPr>
        <p:spPr/>
        <p:txBody>
          <a:bodyPr/>
          <a:lstStyle/>
          <a:p>
            <a:r>
              <a:rPr lang="sv-SE" dirty="0"/>
              <a:t>Arbetsplatsen</a:t>
            </a:r>
          </a:p>
        </p:txBody>
      </p:sp>
      <p:sp>
        <p:nvSpPr>
          <p:cNvPr id="3" name="Platshållare för innehåll 2">
            <a:extLst>
              <a:ext uri="{FF2B5EF4-FFF2-40B4-BE49-F238E27FC236}">
                <a16:creationId xmlns:a16="http://schemas.microsoft.com/office/drawing/2014/main" id="{FEC734DB-040C-4953-97BB-1F307646DEA3}"/>
              </a:ext>
            </a:extLst>
          </p:cNvPr>
          <p:cNvSpPr>
            <a:spLocks noGrp="1"/>
          </p:cNvSpPr>
          <p:nvPr>
            <p:ph idx="1"/>
          </p:nvPr>
        </p:nvSpPr>
        <p:spPr/>
        <p:txBody>
          <a:bodyPr/>
          <a:lstStyle/>
          <a:p>
            <a:r>
              <a:rPr lang="sv-SE" dirty="0"/>
              <a:t>Kvinnor tjänar mindre</a:t>
            </a:r>
          </a:p>
          <a:p>
            <a:pPr lvl="1"/>
            <a:r>
              <a:rPr lang="sv-SE" dirty="0"/>
              <a:t>Varför anställs inte bara kvinnor?</a:t>
            </a:r>
          </a:p>
          <a:p>
            <a:r>
              <a:rPr lang="sv-SE" dirty="0"/>
              <a:t>Om kvinnor tar så stor del av hushållsarbetet, och barnpassning. Varför ska arbetsgivare anställa dem?</a:t>
            </a:r>
          </a:p>
          <a:p>
            <a:r>
              <a:rPr lang="sv-SE" dirty="0"/>
              <a:t>Kvotering.</a:t>
            </a:r>
          </a:p>
          <a:p>
            <a:pPr lvl="1"/>
            <a:r>
              <a:rPr lang="sv-SE" dirty="0"/>
              <a:t>Är det alltid bra med 100% lika? </a:t>
            </a:r>
          </a:p>
          <a:p>
            <a:endParaRPr lang="sv-SE" dirty="0"/>
          </a:p>
        </p:txBody>
      </p:sp>
    </p:spTree>
    <p:extLst>
      <p:ext uri="{BB962C8B-B14F-4D97-AF65-F5344CB8AC3E}">
        <p14:creationId xmlns:p14="http://schemas.microsoft.com/office/powerpoint/2010/main" val="4103958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FA887D4-CAB3-411D-BB0D-43BEFAD7ABAE}"/>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C13DC4FC-2A68-4D8C-B876-B6E7BA8BCC35}"/>
              </a:ext>
            </a:extLst>
          </p:cNvPr>
          <p:cNvSpPr>
            <a:spLocks noGrp="1"/>
          </p:cNvSpPr>
          <p:nvPr>
            <p:ph idx="1"/>
          </p:nvPr>
        </p:nvSpPr>
        <p:spPr/>
        <p:txBody>
          <a:bodyPr/>
          <a:lstStyle/>
          <a:p>
            <a:endParaRPr lang="sv-SE"/>
          </a:p>
        </p:txBody>
      </p:sp>
      <p:pic>
        <p:nvPicPr>
          <p:cNvPr id="4" name="Bildobjekt 3">
            <a:extLst>
              <a:ext uri="{FF2B5EF4-FFF2-40B4-BE49-F238E27FC236}">
                <a16:creationId xmlns:a16="http://schemas.microsoft.com/office/drawing/2014/main" id="{B00761A5-5CF1-4236-8D60-071212329307}"/>
              </a:ext>
            </a:extLst>
          </p:cNvPr>
          <p:cNvPicPr>
            <a:picLocks noChangeAspect="1"/>
          </p:cNvPicPr>
          <p:nvPr/>
        </p:nvPicPr>
        <p:blipFill rotWithShape="1">
          <a:blip r:embed="rId2"/>
          <a:srcRect l="51517" t="23812" r="22787" b="20204"/>
          <a:stretch/>
        </p:blipFill>
        <p:spPr>
          <a:xfrm>
            <a:off x="3480326" y="196096"/>
            <a:ext cx="5438821" cy="6661904"/>
          </a:xfrm>
          <a:prstGeom prst="rect">
            <a:avLst/>
          </a:prstGeom>
        </p:spPr>
      </p:pic>
    </p:spTree>
    <p:extLst>
      <p:ext uri="{BB962C8B-B14F-4D97-AF65-F5344CB8AC3E}">
        <p14:creationId xmlns:p14="http://schemas.microsoft.com/office/powerpoint/2010/main" val="3906512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83E5AAA-0C87-4238-AFD1-A3E13248A696}"/>
              </a:ext>
            </a:extLst>
          </p:cNvPr>
          <p:cNvSpPr>
            <a:spLocks noGrp="1"/>
          </p:cNvSpPr>
          <p:nvPr>
            <p:ph type="title"/>
          </p:nvPr>
        </p:nvSpPr>
        <p:spPr/>
        <p:txBody>
          <a:bodyPr/>
          <a:lstStyle/>
          <a:p>
            <a:r>
              <a:rPr lang="sv-SE" dirty="0"/>
              <a:t>Utbildning</a:t>
            </a:r>
          </a:p>
        </p:txBody>
      </p:sp>
      <p:sp>
        <p:nvSpPr>
          <p:cNvPr id="3" name="Platshållare för innehåll 2">
            <a:extLst>
              <a:ext uri="{FF2B5EF4-FFF2-40B4-BE49-F238E27FC236}">
                <a16:creationId xmlns:a16="http://schemas.microsoft.com/office/drawing/2014/main" id="{1CC2173A-CAF0-4BF4-B944-0226ECBB1961}"/>
              </a:ext>
            </a:extLst>
          </p:cNvPr>
          <p:cNvSpPr>
            <a:spLocks noGrp="1"/>
          </p:cNvSpPr>
          <p:nvPr>
            <p:ph idx="1"/>
          </p:nvPr>
        </p:nvSpPr>
        <p:spPr/>
        <p:txBody>
          <a:bodyPr/>
          <a:lstStyle/>
          <a:p>
            <a:r>
              <a:rPr lang="sv-SE" dirty="0"/>
              <a:t>Finns väldigt få manliga lärare i tidiga åldrarna. </a:t>
            </a:r>
          </a:p>
          <a:p>
            <a:pPr lvl="1"/>
            <a:r>
              <a:rPr lang="sv-SE" dirty="0"/>
              <a:t>Nackdelar? Fördelar?</a:t>
            </a:r>
          </a:p>
          <a:p>
            <a:r>
              <a:rPr lang="sv-SE" dirty="0"/>
              <a:t>Pojkkrisen.</a:t>
            </a:r>
          </a:p>
          <a:p>
            <a:pPr lvl="1"/>
            <a:r>
              <a:rPr lang="sv-SE" dirty="0"/>
              <a:t>Vart är kvinnokrisen? </a:t>
            </a:r>
          </a:p>
          <a:p>
            <a:r>
              <a:rPr lang="sv-SE" dirty="0"/>
              <a:t>Kris i teknikutbildning.</a:t>
            </a:r>
          </a:p>
          <a:p>
            <a:pPr lvl="1"/>
            <a:r>
              <a:rPr lang="sv-SE" dirty="0"/>
              <a:t>Kris i Vård och omsorg? </a:t>
            </a:r>
          </a:p>
        </p:txBody>
      </p:sp>
    </p:spTree>
    <p:extLst>
      <p:ext uri="{BB962C8B-B14F-4D97-AF65-F5344CB8AC3E}">
        <p14:creationId xmlns:p14="http://schemas.microsoft.com/office/powerpoint/2010/main" val="1426270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97B8E92-BDA1-47DF-8DCC-3C0247DB0020}"/>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C145B0E8-2003-46F7-8E8F-3682A57B3845}"/>
              </a:ext>
            </a:extLst>
          </p:cNvPr>
          <p:cNvSpPr>
            <a:spLocks noGrp="1"/>
          </p:cNvSpPr>
          <p:nvPr>
            <p:ph idx="1"/>
          </p:nvPr>
        </p:nvSpPr>
        <p:spPr/>
        <p:txBody>
          <a:bodyPr/>
          <a:lstStyle/>
          <a:p>
            <a:endParaRPr lang="sv-SE"/>
          </a:p>
        </p:txBody>
      </p:sp>
      <p:pic>
        <p:nvPicPr>
          <p:cNvPr id="4" name="Bildobjekt 3">
            <a:extLst>
              <a:ext uri="{FF2B5EF4-FFF2-40B4-BE49-F238E27FC236}">
                <a16:creationId xmlns:a16="http://schemas.microsoft.com/office/drawing/2014/main" id="{18BCD724-35E4-4694-A9B6-97AF0E541B2E}"/>
              </a:ext>
            </a:extLst>
          </p:cNvPr>
          <p:cNvPicPr>
            <a:picLocks noChangeAspect="1"/>
          </p:cNvPicPr>
          <p:nvPr/>
        </p:nvPicPr>
        <p:blipFill rotWithShape="1">
          <a:blip r:embed="rId2"/>
          <a:srcRect l="50533" t="10910" r="22664" b="30701"/>
          <a:stretch/>
        </p:blipFill>
        <p:spPr>
          <a:xfrm>
            <a:off x="3177915" y="0"/>
            <a:ext cx="5441430" cy="6664502"/>
          </a:xfrm>
          <a:prstGeom prst="rect">
            <a:avLst/>
          </a:prstGeom>
        </p:spPr>
      </p:pic>
    </p:spTree>
    <p:extLst>
      <p:ext uri="{BB962C8B-B14F-4D97-AF65-F5344CB8AC3E}">
        <p14:creationId xmlns:p14="http://schemas.microsoft.com/office/powerpoint/2010/main" val="3919223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BA6EF1-DEBC-4BD8-A479-A1AC86C74A30}"/>
              </a:ext>
            </a:extLst>
          </p:cNvPr>
          <p:cNvSpPr>
            <a:spLocks noGrp="1"/>
          </p:cNvSpPr>
          <p:nvPr>
            <p:ph type="title"/>
          </p:nvPr>
        </p:nvSpPr>
        <p:spPr/>
        <p:txBody>
          <a:bodyPr/>
          <a:lstStyle/>
          <a:p>
            <a:r>
              <a:rPr lang="sv-SE" dirty="0"/>
              <a:t>Lätt klätt för killar men inte för tjejer.</a:t>
            </a:r>
          </a:p>
        </p:txBody>
      </p:sp>
      <p:sp>
        <p:nvSpPr>
          <p:cNvPr id="3" name="Platshållare för innehåll 2">
            <a:extLst>
              <a:ext uri="{FF2B5EF4-FFF2-40B4-BE49-F238E27FC236}">
                <a16:creationId xmlns:a16="http://schemas.microsoft.com/office/drawing/2014/main" id="{6D1E419E-05A3-43F2-BE05-15AA5756B904}"/>
              </a:ext>
            </a:extLst>
          </p:cNvPr>
          <p:cNvSpPr>
            <a:spLocks noGrp="1"/>
          </p:cNvSpPr>
          <p:nvPr>
            <p:ph idx="1"/>
          </p:nvPr>
        </p:nvSpPr>
        <p:spPr>
          <a:xfrm>
            <a:off x="7871470" y="1905000"/>
            <a:ext cx="3876475" cy="3777622"/>
          </a:xfrm>
        </p:spPr>
        <p:txBody>
          <a:bodyPr/>
          <a:lstStyle/>
          <a:p>
            <a:r>
              <a:rPr lang="sv-SE" dirty="0"/>
              <a:t>Tjejerna på estetprogrammet poserade iförda hockeyutrustning på enbart underkroppen. På överkroppen bar de inget, men dolde brösten med armarna. De kopierade idén från killarna på ishockeygymnasiet som gjort detta tidigare. Bilden censurerades av skolledningen innan katalogen publicerades. </a:t>
            </a:r>
          </a:p>
        </p:txBody>
      </p:sp>
      <p:pic>
        <p:nvPicPr>
          <p:cNvPr id="13" name="Bildobjekt 12">
            <a:extLst>
              <a:ext uri="{FF2B5EF4-FFF2-40B4-BE49-F238E27FC236}">
                <a16:creationId xmlns:a16="http://schemas.microsoft.com/office/drawing/2014/main" id="{3AF69F85-2F5D-4E3D-A325-AF1EC7AA1CF5}"/>
              </a:ext>
            </a:extLst>
          </p:cNvPr>
          <p:cNvPicPr>
            <a:picLocks noChangeAspect="1"/>
          </p:cNvPicPr>
          <p:nvPr/>
        </p:nvPicPr>
        <p:blipFill>
          <a:blip r:embed="rId2"/>
          <a:stretch>
            <a:fillRect/>
          </a:stretch>
        </p:blipFill>
        <p:spPr>
          <a:xfrm>
            <a:off x="420914" y="1905000"/>
            <a:ext cx="7450556" cy="4689161"/>
          </a:xfrm>
          <a:prstGeom prst="rect">
            <a:avLst/>
          </a:prstGeom>
        </p:spPr>
      </p:pic>
    </p:spTree>
    <p:extLst>
      <p:ext uri="{BB962C8B-B14F-4D97-AF65-F5344CB8AC3E}">
        <p14:creationId xmlns:p14="http://schemas.microsoft.com/office/powerpoint/2010/main" val="1977062152"/>
      </p:ext>
    </p:extLst>
  </p:cSld>
  <p:clrMapOvr>
    <a:masterClrMapping/>
  </p:clrMapOvr>
</p:sld>
</file>

<file path=ppt/theme/theme1.xml><?xml version="1.0" encoding="utf-8"?>
<a:theme xmlns:a="http://schemas.openxmlformats.org/drawingml/2006/main" name="Sling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67</TotalTime>
  <Words>378</Words>
  <Application>Microsoft Office PowerPoint</Application>
  <PresentationFormat>Bredbild</PresentationFormat>
  <Paragraphs>28</Paragraphs>
  <Slides>13</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13</vt:i4>
      </vt:variant>
    </vt:vector>
  </HeadingPairs>
  <TitlesOfParts>
    <vt:vector size="17" baseType="lpstr">
      <vt:lpstr>Arial</vt:lpstr>
      <vt:lpstr>Century Gothic</vt:lpstr>
      <vt:lpstr>Wingdings 3</vt:lpstr>
      <vt:lpstr>Slinga</vt:lpstr>
      <vt:lpstr> En man och hans son råkar ut för en svår bilolycka. Pappan dör direkt, men pojken klarar sig med mycket svåra skador och förs till sjukhus där han ska opereras.  Kirurgen kommer in, men vänder i dörren, mycket upprörd, och säger: Nej, honom kan jag inte operera, det är min son!</vt:lpstr>
      <vt:lpstr>Jämställdhet i Sverige</vt:lpstr>
      <vt:lpstr>Hemmet </vt:lpstr>
      <vt:lpstr>PowerPoint-presentation</vt:lpstr>
      <vt:lpstr>Arbetsplatsen</vt:lpstr>
      <vt:lpstr>PowerPoint-presentation</vt:lpstr>
      <vt:lpstr>Utbildning</vt:lpstr>
      <vt:lpstr>PowerPoint-presentation</vt:lpstr>
      <vt:lpstr>Lätt klätt för killar men inte för tjejer.</vt:lpstr>
      <vt:lpstr>2004 nekades två romska kvinnor i sällskap med sina barn att äta på en restaurang. Som skäl uppgav mannen bakom disken att restaurangen tidigare hade haft besök av romska kunder som bråkat. De tillät därför inte romer att äta där. De två kvinnorna och barnen fick lämna restaurangen. </vt:lpstr>
      <vt:lpstr>En ung muslimsk kvinna sökte sommarjobb på Liseberg i Göteborg. Hon fick beskedet att hon inte kunde jobba där om hon ville bära huvudduk. Kvinnan anmälde då Liseberg till DO.</vt:lpstr>
      <vt:lpstr>Två män hade varit på rockkonsert och skulle sedan gå på efterfest på en nattklubb. De stoppades då av vakten som ansåg att deras funktionshinder äventyrade deras säkerhet. Vaken menade att deras grova synskada gjorde att deras säkerhet på klubben inte kunde garanteras. Efter en diskussion där vakten höll fast vid sin uppfattning gick männen därifrån.  </vt:lpstr>
      <vt:lpstr>En manlig elev anmälde sitt högstadium efter att andra elever utsatt honom för trakasserier på grund av sin sexuella läggning. Enligt eleven hade skolan haft kännedom om att han utsatts för trakasserierna, men inte gjort tillräckliga åtgärder för att förhindra fortsatta kränkningar. Eleven menade också att han utstått kränkningar från medlemmar av skolans personal.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Jämställdheten i Sverige</dc:title>
  <dc:creator>Eric Arvidsson</dc:creator>
  <cp:lastModifiedBy>Eric Arvidsson</cp:lastModifiedBy>
  <cp:revision>7</cp:revision>
  <dcterms:created xsi:type="dcterms:W3CDTF">2017-10-03T07:57:44Z</dcterms:created>
  <dcterms:modified xsi:type="dcterms:W3CDTF">2017-10-03T09:05:28Z</dcterms:modified>
</cp:coreProperties>
</file>