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handoutMasterIdLst>
    <p:handoutMasterId r:id="rId52"/>
  </p:handoutMasterIdLst>
  <p:sldIdLst>
    <p:sldId id="305" r:id="rId2"/>
    <p:sldId id="307" r:id="rId3"/>
    <p:sldId id="308" r:id="rId4"/>
    <p:sldId id="321" r:id="rId5"/>
    <p:sldId id="322" r:id="rId6"/>
    <p:sldId id="323" r:id="rId7"/>
    <p:sldId id="324" r:id="rId8"/>
    <p:sldId id="325" r:id="rId9"/>
    <p:sldId id="326" r:id="rId10"/>
    <p:sldId id="327" r:id="rId11"/>
    <p:sldId id="328" r:id="rId12"/>
    <p:sldId id="329" r:id="rId13"/>
    <p:sldId id="306" r:id="rId14"/>
    <p:sldId id="309" r:id="rId15"/>
    <p:sldId id="310" r:id="rId16"/>
    <p:sldId id="311" r:id="rId17"/>
    <p:sldId id="312" r:id="rId18"/>
    <p:sldId id="314" r:id="rId19"/>
    <p:sldId id="317" r:id="rId20"/>
    <p:sldId id="316" r:id="rId21"/>
    <p:sldId id="315" r:id="rId22"/>
    <p:sldId id="318" r:id="rId23"/>
    <p:sldId id="259" r:id="rId24"/>
    <p:sldId id="258" r:id="rId25"/>
    <p:sldId id="319" r:id="rId26"/>
    <p:sldId id="260" r:id="rId27"/>
    <p:sldId id="263" r:id="rId28"/>
    <p:sldId id="292" r:id="rId29"/>
    <p:sldId id="265" r:id="rId30"/>
    <p:sldId id="266" r:id="rId31"/>
    <p:sldId id="294" r:id="rId32"/>
    <p:sldId id="274" r:id="rId33"/>
    <p:sldId id="296" r:id="rId34"/>
    <p:sldId id="276" r:id="rId35"/>
    <p:sldId id="277" r:id="rId36"/>
    <p:sldId id="278" r:id="rId37"/>
    <p:sldId id="279" r:id="rId38"/>
    <p:sldId id="298" r:id="rId39"/>
    <p:sldId id="281" r:id="rId40"/>
    <p:sldId id="299" r:id="rId41"/>
    <p:sldId id="282" r:id="rId42"/>
    <p:sldId id="304" r:id="rId43"/>
    <p:sldId id="280" r:id="rId44"/>
    <p:sldId id="300" r:id="rId45"/>
    <p:sldId id="301" r:id="rId46"/>
    <p:sldId id="284" r:id="rId47"/>
    <p:sldId id="285" r:id="rId48"/>
    <p:sldId id="288" r:id="rId49"/>
    <p:sldId id="291" r:id="rId50"/>
  </p:sldIdLst>
  <p:sldSz cx="9144000" cy="6858000" type="screen4x3"/>
  <p:notesSz cx="6794500" cy="9931400"/>
  <p:defaultTextStyle>
    <a:defPPr>
      <a:defRPr lang="sv-SE"/>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8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76" autoAdjust="0"/>
    <p:restoredTop sz="94660"/>
  </p:normalViewPr>
  <p:slideViewPr>
    <p:cSldViewPr snapToGrid="0" snapToObjects="1">
      <p:cViewPr varScale="1">
        <p:scale>
          <a:sx n="117" d="100"/>
          <a:sy n="117" d="100"/>
        </p:scale>
        <p:origin x="1164" y="108"/>
      </p:cViewPr>
      <p:guideLst>
        <p:guide orient="horz" pos="2160"/>
        <p:guide pos="2880"/>
      </p:guideLst>
    </p:cSldViewPr>
  </p:slideViewPr>
  <p:notesTextViewPr>
    <p:cViewPr>
      <p:scale>
        <a:sx n="100" d="100"/>
        <a:sy n="100" d="100"/>
      </p:scale>
      <p:origin x="0" y="0"/>
    </p:cViewPr>
  </p:notesTextViewPr>
  <p:notesViewPr>
    <p:cSldViewPr snapToGrid="0" snapToObjects="1">
      <p:cViewPr>
        <p:scale>
          <a:sx n="100" d="100"/>
          <a:sy n="100" d="100"/>
        </p:scale>
        <p:origin x="1098" y="-14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8B17F7BE-6135-479F-8C0F-4B26D512BBCC}" type="datetimeFigureOut">
              <a:rPr lang="sv-SE" smtClean="0"/>
              <a:t>2015-09-21</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C27958FC-A616-4946-82F4-C0BEA6C55984}" type="slidenum">
              <a:rPr lang="sv-SE" smtClean="0"/>
              <a:t>‹#›</a:t>
            </a:fld>
            <a:endParaRPr lang="sv-SE"/>
          </a:p>
        </p:txBody>
      </p:sp>
    </p:spTree>
    <p:extLst>
      <p:ext uri="{BB962C8B-B14F-4D97-AF65-F5344CB8AC3E}">
        <p14:creationId xmlns:p14="http://schemas.microsoft.com/office/powerpoint/2010/main" val="214228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9BEFF68D-CD51-4C5C-8867-8CC63EF5C38F}" type="datetimeFigureOut">
              <a:rPr lang="sv-SE" smtClean="0"/>
              <a:t>2015-09-21</a:t>
            </a:fld>
            <a:endParaRPr lang="sv-SE"/>
          </a:p>
        </p:txBody>
      </p:sp>
      <p:sp>
        <p:nvSpPr>
          <p:cNvPr id="4" name="Platshållare för bildobjekt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8D1021FA-90CB-49DE-A4F1-59C413E2E6F1}" type="slidenum">
              <a:rPr lang="sv-SE" smtClean="0"/>
              <a:t>‹#›</a:t>
            </a:fld>
            <a:endParaRPr lang="sv-SE"/>
          </a:p>
        </p:txBody>
      </p:sp>
    </p:spTree>
    <p:extLst>
      <p:ext uri="{BB962C8B-B14F-4D97-AF65-F5344CB8AC3E}">
        <p14:creationId xmlns:p14="http://schemas.microsoft.com/office/powerpoint/2010/main" val="246794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1</a:t>
            </a:fld>
            <a:endParaRPr lang="sv-SE" dirty="0"/>
          </a:p>
        </p:txBody>
      </p:sp>
    </p:spTree>
    <p:extLst>
      <p:ext uri="{BB962C8B-B14F-4D97-AF65-F5344CB8AC3E}">
        <p14:creationId xmlns:p14="http://schemas.microsoft.com/office/powerpoint/2010/main" val="4269781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Det kan vara ett brott som heter förolämpning. Skillnaden mellan förtal och förolämpning är att förtal handlar om att sprida uppgifter om någon så att omgivningen får en negativ uppfattning om den personen (till exempel ryktesspridning). Förolämpning är ett uttalande som är riktat direkt till någon för att skada personens självkänsla. Att skriva att någon är ful och liknande hatiska kommentarer upprepade gånger kan också vara ett brott som heter ofredande.</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11</a:t>
            </a:fld>
            <a:endParaRPr lang="sv-SE">
              <a:solidFill>
                <a:prstClr val="black"/>
              </a:solidFill>
            </a:endParaRPr>
          </a:p>
        </p:txBody>
      </p:sp>
    </p:spTree>
    <p:extLst>
      <p:ext uri="{BB962C8B-B14F-4D97-AF65-F5344CB8AC3E}">
        <p14:creationId xmlns:p14="http://schemas.microsoft.com/office/powerpoint/2010/main" val="281166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olaga hot innebär att du känner allvarlig fruktan för din egen, eller andras säkerhet eller person. När någon uttrycker sig hotfullt om din lillebror, och dessutom påstår att hen vet var din lillebror är om dagarna, kan det alltså klassas som olaga hot.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12</a:t>
            </a:fld>
            <a:endParaRPr lang="sv-SE">
              <a:solidFill>
                <a:prstClr val="black"/>
              </a:solidFill>
            </a:endParaRPr>
          </a:p>
        </p:txBody>
      </p:sp>
    </p:spTree>
    <p:extLst>
      <p:ext uri="{BB962C8B-B14F-4D97-AF65-F5344CB8AC3E}">
        <p14:creationId xmlns:p14="http://schemas.microsoft.com/office/powerpoint/2010/main" val="72842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tycker du om det?</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13</a:t>
            </a:fld>
            <a:endParaRPr lang="sv-SE"/>
          </a:p>
        </p:txBody>
      </p:sp>
    </p:spTree>
    <p:extLst>
      <p:ext uri="{BB962C8B-B14F-4D97-AF65-F5344CB8AC3E}">
        <p14:creationId xmlns:p14="http://schemas.microsoft.com/office/powerpoint/2010/main" val="1113661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Louise</a:t>
            </a:r>
            <a:r>
              <a:rPr lang="sv-SE" baseline="0" dirty="0" smtClean="0"/>
              <a:t> var anlitad av TV 4 till ”spring” och Adam Tensta ville protestera mot att man kunde uttrycka sig så och ändå få jobb. Var det rätt av tv4? Av Adam?</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14</a:t>
            </a:fld>
            <a:endParaRPr lang="sv-SE"/>
          </a:p>
        </p:txBody>
      </p:sp>
    </p:spTree>
    <p:extLst>
      <p:ext uri="{BB962C8B-B14F-4D97-AF65-F5344CB8AC3E}">
        <p14:creationId xmlns:p14="http://schemas.microsoft.com/office/powerpoint/2010/main" val="69060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http://www.dn.se/ledare/signerat/hanne-kjoller-yttrandefrihet-a-la-carte/</a:t>
            </a:r>
          </a:p>
          <a:p>
            <a:r>
              <a:rPr lang="sv-SE" dirty="0" smtClean="0"/>
              <a:t>Läs artikel</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15</a:t>
            </a:fld>
            <a:endParaRPr lang="sv-SE"/>
          </a:p>
        </p:txBody>
      </p:sp>
    </p:spTree>
    <p:extLst>
      <p:ext uri="{BB962C8B-B14F-4D97-AF65-F5344CB8AC3E}">
        <p14:creationId xmlns:p14="http://schemas.microsoft.com/office/powerpoint/2010/main" val="338554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Ger yttrandefrihet</a:t>
            </a:r>
            <a:r>
              <a:rPr lang="sv-SE" baseline="0" dirty="0" smtClean="0"/>
              <a:t> även skyldigheter? Att lyssna på andra…… Jmf Adam Tensta</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17</a:t>
            </a:fld>
            <a:endParaRPr lang="sv-SE"/>
          </a:p>
        </p:txBody>
      </p:sp>
    </p:spTree>
    <p:extLst>
      <p:ext uri="{BB962C8B-B14F-4D97-AF65-F5344CB8AC3E}">
        <p14:creationId xmlns:p14="http://schemas.microsoft.com/office/powerpoint/2010/main" val="607932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Klicka</a:t>
            </a:r>
            <a:r>
              <a:rPr lang="sv-SE" baseline="0" dirty="0" smtClean="0"/>
              <a:t> på bilden för att komma till bakgrunden</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18</a:t>
            </a:fld>
            <a:endParaRPr lang="sv-SE"/>
          </a:p>
        </p:txBody>
      </p:sp>
    </p:spTree>
    <p:extLst>
      <p:ext uri="{BB962C8B-B14F-4D97-AF65-F5344CB8AC3E}">
        <p14:creationId xmlns:p14="http://schemas.microsoft.com/office/powerpoint/2010/main" val="123992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Tryck på bilden för länk</a:t>
            </a:r>
            <a:r>
              <a:rPr lang="sv-SE" baseline="0" dirty="0" smtClean="0"/>
              <a:t> till programmet. </a:t>
            </a:r>
            <a:r>
              <a:rPr lang="sv-SE" sz="1200" kern="1200" dirty="0" smtClean="0">
                <a:solidFill>
                  <a:schemeClr val="tx1"/>
                </a:solidFill>
                <a:effectLst/>
                <a:latin typeface="+mn-lt"/>
                <a:ea typeface="+mn-ea"/>
                <a:cs typeface="+mn-cs"/>
              </a:rPr>
              <a:t>(21:55- 31:10 om hat på sociala medier och patriarkatet)</a:t>
            </a:r>
          </a:p>
          <a:p>
            <a:pPr lvl="0"/>
            <a:r>
              <a:rPr lang="sv-SE" sz="1200" kern="1200" dirty="0" smtClean="0">
                <a:solidFill>
                  <a:schemeClr val="tx1"/>
                </a:solidFill>
                <a:effectLst/>
                <a:latin typeface="+mn-lt"/>
                <a:ea typeface="+mn-ea"/>
                <a:cs typeface="+mn-cs"/>
              </a:rPr>
              <a:t>Välj ut något av det </a:t>
            </a:r>
            <a:r>
              <a:rPr lang="sv-SE" sz="1200" kern="1200" dirty="0" err="1" smtClean="0">
                <a:solidFill>
                  <a:schemeClr val="tx1"/>
                </a:solidFill>
                <a:effectLst/>
                <a:latin typeface="+mn-lt"/>
                <a:ea typeface="+mn-ea"/>
                <a:cs typeface="+mn-cs"/>
              </a:rPr>
              <a:t>Zara</a:t>
            </a:r>
            <a:r>
              <a:rPr lang="sv-SE" sz="1200" kern="1200" dirty="0" smtClean="0">
                <a:solidFill>
                  <a:schemeClr val="tx1"/>
                </a:solidFill>
                <a:effectLst/>
                <a:latin typeface="+mn-lt"/>
                <a:ea typeface="+mn-ea"/>
                <a:cs typeface="+mn-cs"/>
              </a:rPr>
              <a:t> säger och välj att hålla med eller inte, vilka är era argument?</a:t>
            </a:r>
          </a:p>
          <a:p>
            <a:pPr lvl="0"/>
            <a:r>
              <a:rPr lang="sv-SE" sz="1200" kern="1200" dirty="0" smtClean="0">
                <a:solidFill>
                  <a:schemeClr val="tx1"/>
                </a:solidFill>
                <a:effectLst/>
                <a:latin typeface="+mn-lt"/>
                <a:ea typeface="+mn-ea"/>
                <a:cs typeface="+mn-cs"/>
              </a:rPr>
              <a:t>Skriv ner de begrepp som ni tycker behöver förklaras eller som är svåra. (ex. queer, patriarkat, matriarkat, jämställdhet, feminism, sexism, machokultur, transsexuell, </a:t>
            </a:r>
            <a:r>
              <a:rPr lang="sv-SE" sz="1200" kern="1200" dirty="0" err="1" smtClean="0">
                <a:solidFill>
                  <a:schemeClr val="tx1"/>
                </a:solidFill>
                <a:effectLst/>
                <a:latin typeface="+mn-lt"/>
                <a:ea typeface="+mn-ea"/>
                <a:cs typeface="+mn-cs"/>
              </a:rPr>
              <a:t>ickebinär</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rasifierad</a:t>
            </a:r>
            <a:r>
              <a:rPr lang="sv-SE" sz="1200" kern="1200" dirty="0" smtClean="0">
                <a:solidFill>
                  <a:schemeClr val="tx1"/>
                </a:solidFill>
                <a:effectLst/>
                <a:latin typeface="+mn-lt"/>
                <a:ea typeface="+mn-ea"/>
                <a:cs typeface="+mn-cs"/>
              </a:rPr>
              <a:t>, osv)</a:t>
            </a:r>
          </a:p>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20</a:t>
            </a:fld>
            <a:endParaRPr lang="sv-SE"/>
          </a:p>
        </p:txBody>
      </p:sp>
    </p:spTree>
    <p:extLst>
      <p:ext uri="{BB962C8B-B14F-4D97-AF65-F5344CB8AC3E}">
        <p14:creationId xmlns:p14="http://schemas.microsoft.com/office/powerpoint/2010/main" val="3963467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Klicka på bilden för länk,</a:t>
            </a:r>
            <a:r>
              <a:rPr lang="sv-SE" baseline="0" dirty="0" smtClean="0"/>
              <a:t> Louise berättar hur hon känner efter de reaktion som kommit. Är reaktionerna i proportion till det hon sagt?</a:t>
            </a:r>
          </a:p>
          <a:p>
            <a:r>
              <a:rPr lang="sv-SE" baseline="0" dirty="0" err="1" smtClean="0"/>
              <a:t>ption</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21</a:t>
            </a:fld>
            <a:endParaRPr lang="sv-SE"/>
          </a:p>
        </p:txBody>
      </p:sp>
    </p:spTree>
    <p:extLst>
      <p:ext uri="{BB962C8B-B14F-4D97-AF65-F5344CB8AC3E}">
        <p14:creationId xmlns:p14="http://schemas.microsoft.com/office/powerpoint/2010/main" val="1286223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Orsaker till</a:t>
            </a:r>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konsekvenser av</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avundsjuka	</a:t>
            </a:r>
            <a:r>
              <a:rPr lang="sv-SE" sz="1200" b="1" i="1" u="sng" kern="1200" dirty="0" err="1" smtClean="0">
                <a:solidFill>
                  <a:schemeClr val="tx1"/>
                </a:solidFill>
                <a:effectLst/>
                <a:latin typeface="+mn-lt"/>
                <a:ea typeface="+mn-ea"/>
                <a:cs typeface="+mn-cs"/>
              </a:rPr>
              <a:t>näthat</a:t>
            </a:r>
            <a:r>
              <a:rPr lang="sv-SE" sz="1200" kern="1200" dirty="0" smtClean="0">
                <a:solidFill>
                  <a:schemeClr val="tx1"/>
                </a:solidFill>
                <a:effectLst/>
                <a:latin typeface="+mn-lt"/>
                <a:ea typeface="+mn-ea"/>
                <a:cs typeface="+mn-cs"/>
              </a:rPr>
              <a:t>	rädsla</a:t>
            </a:r>
          </a:p>
          <a:p>
            <a:r>
              <a:rPr lang="sv-SE" sz="1200" kern="1200" dirty="0" smtClean="0">
                <a:solidFill>
                  <a:schemeClr val="tx1"/>
                </a:solidFill>
                <a:effectLst/>
                <a:latin typeface="+mn-lt"/>
                <a:ea typeface="+mn-ea"/>
                <a:cs typeface="+mn-cs"/>
              </a:rPr>
              <a:t>svartsjuka		ledsamhet</a:t>
            </a:r>
          </a:p>
          <a:p>
            <a:r>
              <a:rPr lang="sv-SE" sz="1200" kern="1200" dirty="0" smtClean="0">
                <a:solidFill>
                  <a:schemeClr val="tx1"/>
                </a:solidFill>
                <a:effectLst/>
                <a:latin typeface="+mn-lt"/>
                <a:ea typeface="+mn-ea"/>
                <a:cs typeface="+mn-cs"/>
              </a:rPr>
              <a:t>fördomar		straffbart</a:t>
            </a:r>
          </a:p>
          <a:p>
            <a:r>
              <a:rPr lang="sv-SE" sz="1200" kern="1200" dirty="0" smtClean="0">
                <a:solidFill>
                  <a:schemeClr val="tx1"/>
                </a:solidFill>
                <a:effectLst/>
                <a:latin typeface="+mn-lt"/>
                <a:ea typeface="+mn-ea"/>
                <a:cs typeface="+mn-cs"/>
              </a:rPr>
              <a:t>åsiktsskillnader	lågt självförtroende</a:t>
            </a:r>
          </a:p>
          <a:p>
            <a:r>
              <a:rPr lang="sv-SE" sz="1200" kern="1200" dirty="0" smtClean="0">
                <a:solidFill>
                  <a:schemeClr val="tx1"/>
                </a:solidFill>
                <a:effectLst/>
                <a:latin typeface="+mn-lt"/>
                <a:ea typeface="+mn-ea"/>
                <a:cs typeface="+mn-cs"/>
              </a:rPr>
              <a:t>grupptryck		osäkerhet</a:t>
            </a:r>
          </a:p>
          <a:p>
            <a:r>
              <a:rPr lang="sv-SE" sz="1200" kern="1200" dirty="0" smtClean="0">
                <a:solidFill>
                  <a:schemeClr val="tx1"/>
                </a:solidFill>
                <a:effectLst/>
                <a:latin typeface="+mn-lt"/>
                <a:ea typeface="+mn-ea"/>
                <a:cs typeface="+mn-cs"/>
              </a:rPr>
              <a:t>missuppfattningar                     utanförskap					begränsad yttrandefrihet</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Lösningar…</a:t>
            </a:r>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därför att…</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Förståelse för andra &amp; kunskap	mycket av näthatet beror på okunskap av den andre som ”</a:t>
            </a:r>
            <a:r>
              <a:rPr lang="sv-SE" sz="1200" kern="1200" dirty="0" err="1" smtClean="0">
                <a:solidFill>
                  <a:schemeClr val="tx1"/>
                </a:solidFill>
                <a:effectLst/>
                <a:latin typeface="+mn-lt"/>
                <a:ea typeface="+mn-ea"/>
                <a:cs typeface="+mn-cs"/>
              </a:rPr>
              <a:t>näthatar</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Empati 	förmåga att sätta sig in i hur det känns för den andre kan skapa respekt</a:t>
            </a:r>
          </a:p>
          <a:p>
            <a:r>
              <a:rPr lang="sv-SE" sz="1200" kern="1200" dirty="0" smtClean="0">
                <a:solidFill>
                  <a:schemeClr val="tx1"/>
                </a:solidFill>
                <a:effectLst/>
                <a:latin typeface="+mn-lt"/>
                <a:ea typeface="+mn-ea"/>
                <a:cs typeface="+mn-cs"/>
              </a:rPr>
              <a:t>Information	många näthatsbrott beror på fördomar eller missuppfattningar om 			den andre</a:t>
            </a:r>
          </a:p>
          <a:p>
            <a:r>
              <a:rPr lang="sv-SE" sz="1200" kern="1200" dirty="0" smtClean="0">
                <a:solidFill>
                  <a:schemeClr val="tx1"/>
                </a:solidFill>
                <a:effectLst/>
                <a:latin typeface="+mn-lt"/>
                <a:ea typeface="+mn-ea"/>
                <a:cs typeface="+mn-cs"/>
              </a:rPr>
              <a:t>Höjda straff</a:t>
            </a:r>
          </a:p>
          <a:p>
            <a:r>
              <a:rPr lang="sv-SE" sz="1200" kern="1200" dirty="0" smtClean="0">
                <a:solidFill>
                  <a:schemeClr val="tx1"/>
                </a:solidFill>
                <a:effectLst/>
                <a:latin typeface="+mn-lt"/>
                <a:ea typeface="+mn-ea"/>
                <a:cs typeface="+mn-cs"/>
              </a:rPr>
              <a:t>Ökad säkerhet på nätet (svårare att vara anonym)</a:t>
            </a:r>
          </a:p>
          <a:p>
            <a:r>
              <a:rPr lang="sv-SE" sz="1200" kern="1200" dirty="0" smtClean="0">
                <a:solidFill>
                  <a:schemeClr val="tx1"/>
                </a:solidFill>
                <a:effectLst/>
                <a:latin typeface="+mn-lt"/>
                <a:ea typeface="+mn-ea"/>
                <a:cs typeface="+mn-cs"/>
              </a:rPr>
              <a:t>Osv..</a:t>
            </a:r>
          </a:p>
          <a:p>
            <a:r>
              <a:rPr lang="sv-SE" sz="1200" kern="1200" dirty="0" smtClean="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22</a:t>
            </a:fld>
            <a:endParaRPr lang="sv-SE"/>
          </a:p>
        </p:txBody>
      </p:sp>
    </p:spTree>
    <p:extLst>
      <p:ext uri="{BB962C8B-B14F-4D97-AF65-F5344CB8AC3E}">
        <p14:creationId xmlns:p14="http://schemas.microsoft.com/office/powerpoint/2010/main" val="256813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smtClean="0">
                <a:solidFill>
                  <a:schemeClr val="tx1"/>
                </a:solidFill>
                <a:effectLst/>
                <a:latin typeface="+mn-lt"/>
                <a:ea typeface="+mn-ea"/>
                <a:cs typeface="+mn-cs"/>
              </a:rPr>
              <a:t>Du kommer få ta del av fakta i både text, tal och film</a:t>
            </a:r>
          </a:p>
          <a:p>
            <a:pPr lvl="0"/>
            <a:r>
              <a:rPr lang="sv-SE" sz="1200" kern="1200" dirty="0" smtClean="0">
                <a:solidFill>
                  <a:schemeClr val="tx1"/>
                </a:solidFill>
                <a:effectLst/>
                <a:latin typeface="+mn-lt"/>
                <a:ea typeface="+mn-ea"/>
                <a:cs typeface="+mn-cs"/>
              </a:rPr>
              <a:t>Du kommer kunna delge dina tankar både i text och tal, enskilt och i grupp</a:t>
            </a:r>
          </a:p>
          <a:p>
            <a:pPr lvl="0"/>
            <a:r>
              <a:rPr lang="sv-SE" sz="1200" kern="1200" dirty="0" smtClean="0">
                <a:solidFill>
                  <a:schemeClr val="tx1"/>
                </a:solidFill>
                <a:effectLst/>
                <a:latin typeface="+mn-lt"/>
                <a:ea typeface="+mn-ea"/>
                <a:cs typeface="+mn-cs"/>
              </a:rPr>
              <a:t>Du kommer arbeta med frågor och begrepp som rör yttrandefrihet </a:t>
            </a:r>
          </a:p>
          <a:p>
            <a:pPr lvl="0"/>
            <a:r>
              <a:rPr lang="sv-SE" sz="1200" kern="1200" dirty="0" smtClean="0">
                <a:solidFill>
                  <a:schemeClr val="tx1"/>
                </a:solidFill>
                <a:effectLst/>
                <a:latin typeface="+mn-lt"/>
                <a:ea typeface="+mn-ea"/>
                <a:cs typeface="+mn-cs"/>
              </a:rPr>
              <a:t>Du kommer ha möjlighet att öva på lektionstid inför den enskilda skriftliga uppgiften</a:t>
            </a:r>
          </a:p>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3</a:t>
            </a:fld>
            <a:endParaRPr lang="sv-SE"/>
          </a:p>
        </p:txBody>
      </p:sp>
    </p:spTree>
    <p:extLst>
      <p:ext uri="{BB962C8B-B14F-4D97-AF65-F5344CB8AC3E}">
        <p14:creationId xmlns:p14="http://schemas.microsoft.com/office/powerpoint/2010/main" val="1504960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är </a:t>
            </a:r>
            <a:r>
              <a:rPr lang="sv-SE" dirty="0" err="1" smtClean="0"/>
              <a:t>näthat</a:t>
            </a:r>
            <a:r>
              <a:rPr lang="sv-SE" dirty="0" smtClean="0"/>
              <a:t>?</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24</a:t>
            </a:fld>
            <a:endParaRPr lang="sv-SE"/>
          </a:p>
        </p:txBody>
      </p:sp>
    </p:spTree>
    <p:extLst>
      <p:ext uri="{BB962C8B-B14F-4D97-AF65-F5344CB8AC3E}">
        <p14:creationId xmlns:p14="http://schemas.microsoft.com/office/powerpoint/2010/main" val="218861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25</a:t>
            </a:fld>
            <a:endParaRPr lang="sv-SE"/>
          </a:p>
        </p:txBody>
      </p:sp>
    </p:spTree>
    <p:extLst>
      <p:ext uri="{BB962C8B-B14F-4D97-AF65-F5344CB8AC3E}">
        <p14:creationId xmlns:p14="http://schemas.microsoft.com/office/powerpoint/2010/main" val="293654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Klicka på bilden för att komma till texten</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28</a:t>
            </a:fld>
            <a:endParaRPr lang="sv-SE"/>
          </a:p>
        </p:txBody>
      </p:sp>
    </p:spTree>
    <p:extLst>
      <p:ext uri="{BB962C8B-B14F-4D97-AF65-F5344CB8AC3E}">
        <p14:creationId xmlns:p14="http://schemas.microsoft.com/office/powerpoint/2010/main" val="353738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Visa bild 12. Analysera kommentarerna utifrån frågorna. • Av vem? Mot vem? Hur? Varför? • Ytterligare frågor: • Vilka kommentarer tror ni att det svenska herrlandslaget fått om de hade spelat en liknande match? • Vad tror ni gör att de som kommenterar tycker att de har rätt att skriva såhär? • Vad har dessa kommentarer för likheter med exempelvis </a:t>
            </a:r>
            <a:r>
              <a:rPr lang="sv-SE" sz="1200" kern="1200" dirty="0" err="1" smtClean="0">
                <a:solidFill>
                  <a:schemeClr val="tx1"/>
                </a:solidFill>
                <a:effectLst/>
                <a:latin typeface="+mn-lt"/>
                <a:ea typeface="+mn-ea"/>
                <a:cs typeface="+mn-cs"/>
              </a:rPr>
              <a:t>Instagrammålet</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29</a:t>
            </a:fld>
            <a:endParaRPr lang="sv-SE"/>
          </a:p>
        </p:txBody>
      </p:sp>
    </p:spTree>
    <p:extLst>
      <p:ext uri="{BB962C8B-B14F-4D97-AF65-F5344CB8AC3E}">
        <p14:creationId xmlns:p14="http://schemas.microsoft.com/office/powerpoint/2010/main" val="1927635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att uttrycka sig negativt om religioner och dess symboler är inget brott i Sverige. Den fråga man bör ställa sig är om det är nödvändigt med hänsyn till dem för vilka detta är en mycket viktig symbol. Ytterligare frågor: - Vad skulle du göra om din kompis hade en t-shirt med ett kränkande budskap om en religion? - Undersök vad skolans likabehandlingsplan och/eller ordningsregler säger om detta.</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36</a:t>
            </a:fld>
            <a:endParaRPr lang="sv-SE"/>
          </a:p>
        </p:txBody>
      </p:sp>
    </p:spTree>
    <p:extLst>
      <p:ext uri="{BB962C8B-B14F-4D97-AF65-F5344CB8AC3E}">
        <p14:creationId xmlns:p14="http://schemas.microsoft.com/office/powerpoint/2010/main" val="1637173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det räknas som hets mot folkgrupp, det vill säga när: ”den som i uttalande eller i annat meddelande som sprids hotar eller uttrycker missaktning för folkgrupp eller annan sådan grupp av personer med anspelning på ras, hudfärg, nationellt eller etniskt ursprung, trosbekännelse eller sexuell läggning”. Ytterligare frågor: - Var tror ni gränsen går för vad som räknas som folkgrupp? - Vad skulle du göra om du upptäckte detta?</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37</a:t>
            </a:fld>
            <a:endParaRPr lang="sv-SE"/>
          </a:p>
        </p:txBody>
      </p:sp>
    </p:spTree>
    <p:extLst>
      <p:ext uri="{BB962C8B-B14F-4D97-AF65-F5344CB8AC3E}">
        <p14:creationId xmlns:p14="http://schemas.microsoft.com/office/powerpoint/2010/main" val="1874453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att spara bilder av sexuell karaktär av en person under 18 år är ett barnpornografibrott. Även om bilden är tagen i samtycke. Ja, eftersom du visade bilden för en annan kompis, har du spridit en bild av sexuell karaktär av en person under 18 år. Det spelar ingen roll att du inte hade bett om den, eller att du raderade bilden efteråt.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38</a:t>
            </a:fld>
            <a:endParaRPr lang="sv-SE"/>
          </a:p>
        </p:txBody>
      </p:sp>
    </p:spTree>
    <p:extLst>
      <p:ext uri="{BB962C8B-B14F-4D97-AF65-F5344CB8AC3E}">
        <p14:creationId xmlns:p14="http://schemas.microsoft.com/office/powerpoint/2010/main" val="203302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Förtal innebär att någon sprider uppgifter som får omgivningen att uppfatta en människa som ”dålig”. Att sprida uppgifter om någons sexuella liv och vanor på ett sätt som typiskt sett ger omgivningen en negativ bild av personen, skulle alltså kunna klassas som förtal. Ytterligare frågor: - Vad skulle du göra om du såg det här? - Skulle det spelar någon roll om det inte var din kompis, utan bara någon på din skola? - Tror ni att det är någon skillnad mellan hur omgivningen uppfattar rykten beroende på kön?</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39</a:t>
            </a:fld>
            <a:endParaRPr lang="sv-SE"/>
          </a:p>
        </p:txBody>
      </p:sp>
    </p:spTree>
    <p:extLst>
      <p:ext uri="{BB962C8B-B14F-4D97-AF65-F5344CB8AC3E}">
        <p14:creationId xmlns:p14="http://schemas.microsoft.com/office/powerpoint/2010/main" val="1638938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Det är olagligt (kränkande fotografering) att i hemlighet fotografera eller filma någon som befinner sig i sin privata miljö eller på en annan plats som är avsedd att vara privat, om det sker utan samtycke.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40</a:t>
            </a:fld>
            <a:endParaRPr lang="sv-SE"/>
          </a:p>
        </p:txBody>
      </p:sp>
    </p:spTree>
    <p:extLst>
      <p:ext uri="{BB962C8B-B14F-4D97-AF65-F5344CB8AC3E}">
        <p14:creationId xmlns:p14="http://schemas.microsoft.com/office/powerpoint/2010/main" val="3104524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Det kan det vara. Att dela en bild som kan påverka omgivningens uppfattning av personen negativt, kan innebära förtal. När du delar bilden sprider du ju den vidare till dem som följer dig. Ytterligare frågor: - Vad skulle du göra om du såg en sådan här bild? - Om det hade varit du, vad hade du velat att andra gjorde?</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41</a:t>
            </a:fld>
            <a:endParaRPr lang="sv-SE"/>
          </a:p>
        </p:txBody>
      </p:sp>
    </p:spTree>
    <p:extLst>
      <p:ext uri="{BB962C8B-B14F-4D97-AF65-F5344CB8AC3E}">
        <p14:creationId xmlns:p14="http://schemas.microsoft.com/office/powerpoint/2010/main" val="246660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att uttrycka sig negativt om religioner och dess symboler är inget brott i Sverige. Den fråga man bör ställa sig är om det är nödvändigt med hänsyn till dem för vilka detta är en mycket viktig symbol. Ytterligare frågor: - Vad skulle du göra om din kompis hade en t-shirt med ett kränkande budskap om en religion? - Undersök vad skolans likabehandlingsplan och/eller ordningsregler säger om detta.</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3904031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taskiga kommentarer kan vara förtal. Förtal innebär att man sprider uppgifter om en person som får omgivningen att tycka att personen är en ”dålig” människa. OBS! Uppgifterna måste inte ha skrivits eller spridits i ett eget blogginlägg. Även kommentarer till någon annans blogg eller bilder kan vara förtal. Ytterligare frågor: - Hur skulle du kunna hjälpa din kompis?</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42</a:t>
            </a:fld>
            <a:endParaRPr lang="sv-SE"/>
          </a:p>
        </p:txBody>
      </p:sp>
    </p:spTree>
    <p:extLst>
      <p:ext uri="{BB962C8B-B14F-4D97-AF65-F5344CB8AC3E}">
        <p14:creationId xmlns:p14="http://schemas.microsoft.com/office/powerpoint/2010/main" val="2382199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Det kan vara ett brott som heter förolämpning. Skillnaden mellan förtal och förolämpning är att förtal handlar om att sprida uppgifter om någon så att omgivningen får en negativ uppfattning om den personen (till exempel ryktesspridning). Förolämpning är ett uttalande som är riktat direkt till någon för att skada personens självkänsla. Att skriva att någon är ful och liknande hatiska kommentarer upprepade gånger kan också vara ett brott som heter ofredande.</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43</a:t>
            </a:fld>
            <a:endParaRPr lang="sv-SE"/>
          </a:p>
        </p:txBody>
      </p:sp>
    </p:spTree>
    <p:extLst>
      <p:ext uri="{BB962C8B-B14F-4D97-AF65-F5344CB8AC3E}">
        <p14:creationId xmlns:p14="http://schemas.microsoft.com/office/powerpoint/2010/main" val="1640580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olaga hot innebär att du känner allvarlig fruktan för din egen, eller andras säkerhet eller person. När någon uttrycker sig hotfullt om din lillebror, och dessutom påstår att hen vet var din lillebror är om dagarna, kan det alltså klassas som olaga hot.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44</a:t>
            </a:fld>
            <a:endParaRPr lang="sv-SE"/>
          </a:p>
        </p:txBody>
      </p:sp>
    </p:spTree>
    <p:extLst>
      <p:ext uri="{BB962C8B-B14F-4D97-AF65-F5344CB8AC3E}">
        <p14:creationId xmlns:p14="http://schemas.microsoft.com/office/powerpoint/2010/main" val="647213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Vad kan man göra? Om någon lägger upp kränkande bilder eller information om dig eller någon annan på nätet, kan du: </a:t>
            </a:r>
          </a:p>
          <a:p>
            <a:r>
              <a:rPr lang="sv-SE" sz="1200" kern="1200" dirty="0" smtClean="0">
                <a:solidFill>
                  <a:schemeClr val="tx1"/>
                </a:solidFill>
                <a:effectLst/>
                <a:latin typeface="+mn-lt"/>
                <a:ea typeface="+mn-ea"/>
                <a:cs typeface="+mn-cs"/>
              </a:rPr>
              <a:t>• kontakta den personen och säga att du vill att materialet tas bort. • kontakta de som ansvarar för sidan (till exempel sidans moderator eller ansvariga utgivare) och be dem ta bort materialet. • anmäla det till det företag som äger webbplatsen där bilden publicerats och be dem ta bort materialet. • kontakta det webbhotell som sidan ligger på och be dem ta bort materialet. • vända dig till polisen och göra en anmälan (om materialet inte tas bort). • hjälpa polisen att samla bevis genom att spara </a:t>
            </a:r>
            <a:r>
              <a:rPr lang="sv-SE" sz="1200" kern="1200" dirty="0" err="1" smtClean="0">
                <a:solidFill>
                  <a:schemeClr val="tx1"/>
                </a:solidFill>
                <a:effectLst/>
                <a:latin typeface="+mn-lt"/>
                <a:ea typeface="+mn-ea"/>
                <a:cs typeface="+mn-cs"/>
              </a:rPr>
              <a:t>skärmdumpar</a:t>
            </a:r>
            <a:r>
              <a:rPr lang="sv-SE" sz="1200" kern="1200" dirty="0" smtClean="0">
                <a:solidFill>
                  <a:schemeClr val="tx1"/>
                </a:solidFill>
                <a:effectLst/>
                <a:latin typeface="+mn-lt"/>
                <a:ea typeface="+mn-ea"/>
                <a:cs typeface="+mn-cs"/>
              </a:rPr>
              <a:t> och skriva ned information om när och hur materialet har publicerats och spridits. • blockera personen, eller ta bort den som vän, för att förhindra ytterligare kränkningar. Om någon hotar, kränker, trakasserar eller förföljer dig på nätet bör du: • anmäla det till personal på skolan (om det är någon annan i skolan som utsätter dig för kränkningarna). • anmäla det till polisen. • hjälpa polisen att samla bevis genom att spara </a:t>
            </a:r>
            <a:r>
              <a:rPr lang="sv-SE" sz="1200" kern="1200" dirty="0" err="1" smtClean="0">
                <a:solidFill>
                  <a:schemeClr val="tx1"/>
                </a:solidFill>
                <a:effectLst/>
                <a:latin typeface="+mn-lt"/>
                <a:ea typeface="+mn-ea"/>
                <a:cs typeface="+mn-cs"/>
              </a:rPr>
              <a:t>skärmdumpar</a:t>
            </a:r>
            <a:r>
              <a:rPr lang="sv-SE" sz="1200" kern="1200" dirty="0" smtClean="0">
                <a:solidFill>
                  <a:schemeClr val="tx1"/>
                </a:solidFill>
                <a:effectLst/>
                <a:latin typeface="+mn-lt"/>
                <a:ea typeface="+mn-ea"/>
                <a:cs typeface="+mn-cs"/>
              </a:rPr>
              <a:t> och skriva ned information om när och hur personen har hotat eller trakasserat dig.</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46</a:t>
            </a:fld>
            <a:endParaRPr lang="sv-SE"/>
          </a:p>
        </p:txBody>
      </p:sp>
    </p:spTree>
    <p:extLst>
      <p:ext uri="{BB962C8B-B14F-4D97-AF65-F5344CB8AC3E}">
        <p14:creationId xmlns:p14="http://schemas.microsoft.com/office/powerpoint/2010/main" val="2812194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kan DU göra för att minska </a:t>
            </a:r>
            <a:r>
              <a:rPr lang="sv-SE" dirty="0" err="1" smtClean="0"/>
              <a:t>näthat</a:t>
            </a:r>
            <a:r>
              <a:rPr lang="sv-SE" dirty="0" smtClean="0"/>
              <a:t>?</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47</a:t>
            </a:fld>
            <a:endParaRPr lang="sv-SE"/>
          </a:p>
        </p:txBody>
      </p:sp>
    </p:spTree>
    <p:extLst>
      <p:ext uri="{BB962C8B-B14F-4D97-AF65-F5344CB8AC3E}">
        <p14:creationId xmlns:p14="http://schemas.microsoft.com/office/powerpoint/2010/main" val="3335637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Frågor till förhör: Har vi yttrandefrihet i Sverige?</a:t>
            </a:r>
            <a:r>
              <a:rPr lang="sv-SE" baseline="0" dirty="0" smtClean="0"/>
              <a:t> Är </a:t>
            </a:r>
            <a:r>
              <a:rPr lang="sv-SE" baseline="0" dirty="0" err="1" smtClean="0"/>
              <a:t>näthat</a:t>
            </a:r>
            <a:r>
              <a:rPr lang="sv-SE" baseline="0" dirty="0" smtClean="0"/>
              <a:t> ett problem?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t>49</a:t>
            </a:fld>
            <a:endParaRPr lang="sv-SE"/>
          </a:p>
        </p:txBody>
      </p:sp>
    </p:spTree>
    <p:extLst>
      <p:ext uri="{BB962C8B-B14F-4D97-AF65-F5344CB8AC3E}">
        <p14:creationId xmlns:p14="http://schemas.microsoft.com/office/powerpoint/2010/main" val="370183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det räknas som hets mot folkgrupp, det vill säga när: ”den som i uttalande eller i annat meddelande som sprids hotar eller uttrycker missaktning för folkgrupp eller annan sådan grupp av personer med anspelning på ras, hudfärg, nationellt eller etniskt ursprung, trosbekännelse eller sexuell läggning”. Ytterligare frågor: - Var tror ni gränsen går för vad som räknas som folkgrupp? - Vad skulle du göra om du upptäckte detta?</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5</a:t>
            </a:fld>
            <a:endParaRPr lang="sv-SE">
              <a:solidFill>
                <a:prstClr val="black"/>
              </a:solidFill>
            </a:endParaRPr>
          </a:p>
        </p:txBody>
      </p:sp>
    </p:spTree>
    <p:extLst>
      <p:ext uri="{BB962C8B-B14F-4D97-AF65-F5344CB8AC3E}">
        <p14:creationId xmlns:p14="http://schemas.microsoft.com/office/powerpoint/2010/main" val="410568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att spara bilder av sexuell karaktär av en person under 18 år är ett barnpornografibrott. Även om bilden är tagen i samtycke. Ja, eftersom du visade bilden för en annan kompis, har du spridit en bild av sexuell karaktär av en person under 18 år. Det spelar ingen roll att du inte hade bett om den, eller att du raderade bilden efteråt.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6</a:t>
            </a:fld>
            <a:endParaRPr lang="sv-SE">
              <a:solidFill>
                <a:prstClr val="black"/>
              </a:solidFill>
            </a:endParaRPr>
          </a:p>
        </p:txBody>
      </p:sp>
    </p:spTree>
    <p:extLst>
      <p:ext uri="{BB962C8B-B14F-4D97-AF65-F5344CB8AC3E}">
        <p14:creationId xmlns:p14="http://schemas.microsoft.com/office/powerpoint/2010/main" val="122299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Förtal innebär att någon sprider uppgifter som får omgivningen att uppfatta en människa som ”dålig”. Att sprida uppgifter om någons sexuella liv och vanor på ett sätt som typiskt sett ger omgivningen en negativ bild av personen, skulle alltså kunna klassas som förtal. Ytterligare frågor: - Vad skulle du göra om du såg det här? - Skulle det spelar någon roll om det inte var din kompis, utan bara någon på din skola? - Tror ni att det är någon skillnad mellan hur omgivningen uppfattar rykten beroende på kön?</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7</a:t>
            </a:fld>
            <a:endParaRPr lang="sv-SE">
              <a:solidFill>
                <a:prstClr val="black"/>
              </a:solidFill>
            </a:endParaRPr>
          </a:p>
        </p:txBody>
      </p:sp>
    </p:spTree>
    <p:extLst>
      <p:ext uri="{BB962C8B-B14F-4D97-AF65-F5344CB8AC3E}">
        <p14:creationId xmlns:p14="http://schemas.microsoft.com/office/powerpoint/2010/main" val="153922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Nej. Det är olagligt (kränkande fotografering) att i hemlighet fotografera eller filma någon som befinner sig i sin privata miljö eller på en annan plats som är avsedd att vara privat, om det sker utan samtycke. </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236556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Det kan det vara. Att dela en bild som kan påverka omgivningens uppfattning av personen negativt, kan innebära förtal. När du delar bilden sprider du ju den vidare till dem som följer dig. Ytterligare frågor: - Vad skulle du göra om du såg en sådan här bild? - Om det hade varit du, vad hade du velat att andra gjorde?</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9</a:t>
            </a:fld>
            <a:endParaRPr lang="sv-SE">
              <a:solidFill>
                <a:prstClr val="black"/>
              </a:solidFill>
            </a:endParaRPr>
          </a:p>
        </p:txBody>
      </p:sp>
    </p:spTree>
    <p:extLst>
      <p:ext uri="{BB962C8B-B14F-4D97-AF65-F5344CB8AC3E}">
        <p14:creationId xmlns:p14="http://schemas.microsoft.com/office/powerpoint/2010/main" val="218230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Svar: Ja, taskiga kommentarer kan vara förtal. Förtal innebär att man sprider uppgifter om en person som får omgivningen att tycka att personen är en ”dålig” människa. OBS! Uppgifterna måste inte ha skrivits eller spridits i ett eget blogginlägg. Även kommentarer till någon annans blogg eller bilder kan vara förtal. Ytterligare frågor: - Hur skulle du kunna hjälpa din kompis?</a:t>
            </a:r>
            <a:endParaRPr lang="sv-SE" dirty="0"/>
          </a:p>
        </p:txBody>
      </p:sp>
      <p:sp>
        <p:nvSpPr>
          <p:cNvPr id="4" name="Platshållare för bildnummer 3"/>
          <p:cNvSpPr>
            <a:spLocks noGrp="1"/>
          </p:cNvSpPr>
          <p:nvPr>
            <p:ph type="sldNum" sz="quarter" idx="10"/>
          </p:nvPr>
        </p:nvSpPr>
        <p:spPr/>
        <p:txBody>
          <a:bodyPr/>
          <a:lstStyle/>
          <a:p>
            <a:fld id="{8D1021FA-90CB-49DE-A4F1-59C413E2E6F1}" type="slidenum">
              <a:rPr lang="sv-SE" smtClean="0">
                <a:solidFill>
                  <a:prstClr val="black"/>
                </a:solidFill>
              </a:rPr>
              <a:pPr/>
              <a:t>10</a:t>
            </a:fld>
            <a:endParaRPr lang="sv-SE">
              <a:solidFill>
                <a:prstClr val="black"/>
              </a:solidFill>
            </a:endParaRPr>
          </a:p>
        </p:txBody>
      </p:sp>
    </p:spTree>
    <p:extLst>
      <p:ext uri="{BB962C8B-B14F-4D97-AF65-F5344CB8AC3E}">
        <p14:creationId xmlns:p14="http://schemas.microsoft.com/office/powerpoint/2010/main" val="343111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848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pO-0hbkNzz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dn.se/kultur-noje/zara-larsson-gunther-och-bravalla-detta-har-hant/"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verigesradio.se/sida/avsnitt/579039?programid=2071"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ClC8dR3WZ8"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allaminatexter.wordpress.com/blog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nohate.se/kategori/juridiken/"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7445247" y="4525494"/>
            <a:ext cx="1556519" cy="2275976"/>
          </a:xfrm>
          <a:prstGeom prst="rect">
            <a:avLst/>
          </a:prstGeom>
        </p:spPr>
      </p:pic>
      <p:sp>
        <p:nvSpPr>
          <p:cNvPr id="2" name="textruta 1"/>
          <p:cNvSpPr txBox="1"/>
          <p:nvPr/>
        </p:nvSpPr>
        <p:spPr>
          <a:xfrm>
            <a:off x="1050877" y="1310183"/>
            <a:ext cx="6687404" cy="4154984"/>
          </a:xfrm>
          <a:prstGeom prst="rect">
            <a:avLst/>
          </a:prstGeom>
          <a:noFill/>
        </p:spPr>
        <p:txBody>
          <a:bodyPr wrap="square" rtlCol="0">
            <a:spAutoFit/>
          </a:bodyPr>
          <a:lstStyle/>
          <a:p>
            <a:pPr algn="ctr"/>
            <a:r>
              <a:rPr lang="sv-SE" sz="6600" dirty="0" smtClean="0"/>
              <a:t>HAR VI YTTRANDEFRIHET I SVERIGE?</a:t>
            </a:r>
          </a:p>
          <a:p>
            <a:pPr algn="ctr"/>
            <a:endParaRPr lang="sv-SE" sz="6600" dirty="0"/>
          </a:p>
        </p:txBody>
      </p:sp>
      <p:sp>
        <p:nvSpPr>
          <p:cNvPr id="3" name="textruta 2"/>
          <p:cNvSpPr txBox="1"/>
          <p:nvPr/>
        </p:nvSpPr>
        <p:spPr>
          <a:xfrm>
            <a:off x="900752" y="4832485"/>
            <a:ext cx="6182436" cy="1200329"/>
          </a:xfrm>
          <a:prstGeom prst="rect">
            <a:avLst/>
          </a:prstGeom>
          <a:noFill/>
        </p:spPr>
        <p:txBody>
          <a:bodyPr wrap="square" rtlCol="0">
            <a:spAutoFit/>
          </a:bodyPr>
          <a:lstStyle/>
          <a:p>
            <a:pPr algn="ctr"/>
            <a:r>
              <a:rPr lang="sv-SE" sz="2400" dirty="0" smtClean="0"/>
              <a:t>ETT ARBETE OM VAD VI FÅR SÄGA I MEDIA, NÄR GRÄNSEN PASSERAS OCH OM ALLA BEHANDLAS LIKA  </a:t>
            </a:r>
            <a:endParaRPr lang="sv-SE" sz="2400" dirty="0"/>
          </a:p>
        </p:txBody>
      </p:sp>
    </p:spTree>
    <p:extLst>
      <p:ext uri="{BB962C8B-B14F-4D97-AF65-F5344CB8AC3E}">
        <p14:creationId xmlns:p14="http://schemas.microsoft.com/office/powerpoint/2010/main" val="1147207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9699"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9700"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7" y="4322763"/>
            <a:ext cx="13287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Förtal</a:t>
            </a:r>
            <a:endParaRPr lang="sv-SE" sz="2600" b="1" dirty="0">
              <a:solidFill>
                <a:srgbClr val="F28874"/>
              </a:solidFill>
              <a:latin typeface="Arial" charset="0"/>
              <a:cs typeface="Arial" charset="0"/>
            </a:endParaRPr>
          </a:p>
        </p:txBody>
      </p:sp>
      <p:sp>
        <p:nvSpPr>
          <p:cNvPr id="29702" name="Rektangel 8"/>
          <p:cNvSpPr>
            <a:spLocks noChangeArrowheads="1"/>
          </p:cNvSpPr>
          <p:nvPr/>
        </p:nvSpPr>
        <p:spPr bwMode="auto">
          <a:xfrm>
            <a:off x="2016125" y="4176713"/>
            <a:ext cx="66690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En kompis till dig har lagt upp en bild av sig själv där hen poserar utan så mycket kläder på sig. I kommentarsfältet skriver flera personer att hen är billig och ser äcklig ut. Skulle kommentarerna kunna klassas som förtal? </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3032357" y="3269715"/>
            <a:ext cx="3109229" cy="853514"/>
          </a:xfrm>
          <a:prstGeom prst="rect">
            <a:avLst/>
          </a:prstGeom>
        </p:spPr>
      </p:pic>
    </p:spTree>
    <p:extLst>
      <p:ext uri="{BB962C8B-B14F-4D97-AF65-F5344CB8AC3E}">
        <p14:creationId xmlns:p14="http://schemas.microsoft.com/office/powerpoint/2010/main" val="738825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7651"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7652"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a:solidFill>
                  <a:srgbClr val="F28874"/>
                </a:solidFill>
                <a:latin typeface="Arial" charset="0"/>
                <a:cs typeface="Arial" charset="0"/>
              </a:rPr>
              <a:t>Förolämpning</a:t>
            </a:r>
          </a:p>
        </p:txBody>
      </p:sp>
      <p:sp>
        <p:nvSpPr>
          <p:cNvPr id="9" name="Rektangel 8"/>
          <p:cNvSpPr/>
          <p:nvPr/>
        </p:nvSpPr>
        <p:spPr>
          <a:xfrm>
            <a:off x="2636838" y="4189413"/>
            <a:ext cx="5316537" cy="615553"/>
          </a:xfrm>
          <a:prstGeom prst="rect">
            <a:avLst/>
          </a:prstGeom>
        </p:spPr>
        <p:txBody>
          <a:bodyPr>
            <a:spAutoFit/>
          </a:bodyPr>
          <a:lstStyle/>
          <a:p>
            <a:pPr lvl="1" fontAlgn="auto">
              <a:spcBef>
                <a:spcPts val="0"/>
              </a:spcBef>
              <a:spcAft>
                <a:spcPts val="0"/>
              </a:spcAft>
              <a:defRPr/>
            </a:pPr>
            <a:r>
              <a:rPr lang="sv-SE" sz="1700" b="1" dirty="0" smtClean="0">
                <a:solidFill>
                  <a:prstClr val="black">
                    <a:lumMod val="50000"/>
                    <a:lumOff val="50000"/>
                  </a:prstClr>
                </a:solidFill>
                <a:latin typeface="Arial"/>
                <a:cs typeface="Arial"/>
              </a:rPr>
              <a:t>Är det lagligt att skriva ”Du är så sjukt ful” på någons Facebookvägg?</a:t>
            </a:r>
            <a:endParaRPr lang="sv-SE" sz="1700" b="1" dirty="0">
              <a:solidFill>
                <a:prstClr val="black">
                  <a:lumMod val="50000"/>
                  <a:lumOff val="50000"/>
                </a:prstClr>
              </a:solidFill>
              <a:latin typeface="Arial"/>
              <a:cs typeface="Arial"/>
            </a:endParaRPr>
          </a:p>
        </p:txBody>
      </p:sp>
      <p:pic>
        <p:nvPicPr>
          <p:cNvPr id="3" name="Bildobjekt 2"/>
          <p:cNvPicPr>
            <a:picLocks noChangeAspect="1"/>
          </p:cNvPicPr>
          <p:nvPr/>
        </p:nvPicPr>
        <p:blipFill>
          <a:blip r:embed="rId5"/>
          <a:stretch>
            <a:fillRect/>
          </a:stretch>
        </p:blipFill>
        <p:spPr>
          <a:xfrm>
            <a:off x="3055938" y="3284538"/>
            <a:ext cx="3109229" cy="853514"/>
          </a:xfrm>
          <a:prstGeom prst="rect">
            <a:avLst/>
          </a:prstGeom>
        </p:spPr>
      </p:pic>
    </p:spTree>
    <p:extLst>
      <p:ext uri="{BB962C8B-B14F-4D97-AF65-F5344CB8AC3E}">
        <p14:creationId xmlns:p14="http://schemas.microsoft.com/office/powerpoint/2010/main" val="3973847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7651"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7652"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Olaga hot</a:t>
            </a:r>
            <a:endParaRPr lang="sv-SE" sz="2600" b="1" dirty="0">
              <a:solidFill>
                <a:srgbClr val="F28874"/>
              </a:solidFill>
              <a:latin typeface="Arial" charset="0"/>
              <a:cs typeface="Arial" charset="0"/>
            </a:endParaRPr>
          </a:p>
        </p:txBody>
      </p:sp>
      <p:sp>
        <p:nvSpPr>
          <p:cNvPr id="9" name="Rektangel 8"/>
          <p:cNvSpPr/>
          <p:nvPr/>
        </p:nvSpPr>
        <p:spPr>
          <a:xfrm>
            <a:off x="3055938" y="4189413"/>
            <a:ext cx="5316537" cy="1661993"/>
          </a:xfrm>
          <a:prstGeom prst="rect">
            <a:avLst/>
          </a:prstGeom>
        </p:spPr>
        <p:txBody>
          <a:bodyPr>
            <a:spAutoFit/>
          </a:bodyPr>
          <a:lstStyle/>
          <a:p>
            <a:r>
              <a:rPr lang="sv-SE" sz="1700" b="1" dirty="0" smtClean="0">
                <a:solidFill>
                  <a:prstClr val="black">
                    <a:lumMod val="50000"/>
                    <a:lumOff val="50000"/>
                  </a:prstClr>
                </a:solidFill>
                <a:latin typeface="Arial"/>
                <a:cs typeface="Arial"/>
              </a:rPr>
              <a:t>Din kompis</a:t>
            </a:r>
            <a:r>
              <a:rPr lang="sv-SE" sz="1700" b="1" dirty="0">
                <a:solidFill>
                  <a:prstClr val="black">
                    <a:lumMod val="50000"/>
                    <a:lumOff val="50000"/>
                  </a:prstClr>
                </a:solidFill>
                <a:latin typeface="Arial"/>
                <a:cs typeface="Arial"/>
              </a:rPr>
              <a:t>  försvarar en kompis som blivit attackerad anonymt på Ask. Efter ett tag dyker en ny kommentar upp: ”Jag vet var din lillebror går på dagis så om jag var du skulle jag ta det jävligt lugnt”. </a:t>
            </a:r>
            <a:r>
              <a:rPr lang="sv-SE" sz="1700" b="1" dirty="0" smtClean="0">
                <a:solidFill>
                  <a:prstClr val="black">
                    <a:lumMod val="50000"/>
                    <a:lumOff val="50000"/>
                  </a:prstClr>
                </a:solidFill>
                <a:latin typeface="Arial"/>
                <a:cs typeface="Arial"/>
              </a:rPr>
              <a:t>Din kompis </a:t>
            </a:r>
            <a:r>
              <a:rPr lang="sv-SE" sz="1700" b="1" dirty="0">
                <a:solidFill>
                  <a:prstClr val="black">
                    <a:lumMod val="50000"/>
                    <a:lumOff val="50000"/>
                  </a:prstClr>
                </a:solidFill>
                <a:latin typeface="Arial"/>
                <a:cs typeface="Arial"/>
              </a:rPr>
              <a:t>blir oerhört rädd. </a:t>
            </a:r>
            <a:r>
              <a:rPr lang="sv-SE" sz="1700" b="1" dirty="0" smtClean="0">
                <a:solidFill>
                  <a:prstClr val="black">
                    <a:lumMod val="50000"/>
                    <a:lumOff val="50000"/>
                  </a:prstClr>
                </a:solidFill>
                <a:latin typeface="Arial"/>
                <a:cs typeface="Arial"/>
              </a:rPr>
              <a:t>Är </a:t>
            </a:r>
            <a:r>
              <a:rPr lang="sv-SE" sz="1700" b="1" dirty="0">
                <a:solidFill>
                  <a:prstClr val="black">
                    <a:lumMod val="50000"/>
                    <a:lumOff val="50000"/>
                  </a:prstClr>
                </a:solidFill>
                <a:latin typeface="Arial"/>
                <a:cs typeface="Arial"/>
              </a:rPr>
              <a:t>det här ett olaga hot</a:t>
            </a:r>
            <a:r>
              <a:rPr lang="sv-SE" sz="1700" b="1" dirty="0" smtClean="0">
                <a:solidFill>
                  <a:prstClr val="black">
                    <a:lumMod val="50000"/>
                    <a:lumOff val="50000"/>
                  </a:prstClr>
                </a:solidFill>
                <a:latin typeface="Arial"/>
                <a:cs typeface="Arial"/>
              </a:rPr>
              <a:t>?</a:t>
            </a:r>
            <a:endParaRPr lang="sv-SE" sz="1700" b="1" dirty="0">
              <a:solidFill>
                <a:prstClr val="black">
                  <a:lumMod val="50000"/>
                  <a:lumOff val="50000"/>
                </a:prstClr>
              </a:solidFill>
              <a:latin typeface="Arial"/>
              <a:cs typeface="Arial"/>
            </a:endParaRPr>
          </a:p>
        </p:txBody>
      </p:sp>
      <p:pic>
        <p:nvPicPr>
          <p:cNvPr id="3" name="Bildobjekt 2"/>
          <p:cNvPicPr>
            <a:picLocks noChangeAspect="1"/>
          </p:cNvPicPr>
          <p:nvPr/>
        </p:nvPicPr>
        <p:blipFill>
          <a:blip r:embed="rId5"/>
          <a:stretch>
            <a:fillRect/>
          </a:stretch>
        </p:blipFill>
        <p:spPr>
          <a:xfrm>
            <a:off x="3055938" y="3316372"/>
            <a:ext cx="3109229" cy="853514"/>
          </a:xfrm>
          <a:prstGeom prst="rect">
            <a:avLst/>
          </a:prstGeom>
        </p:spPr>
      </p:pic>
    </p:spTree>
    <p:extLst>
      <p:ext uri="{BB962C8B-B14F-4D97-AF65-F5344CB8AC3E}">
        <p14:creationId xmlns:p14="http://schemas.microsoft.com/office/powerpoint/2010/main" val="3081124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23080" y="1364776"/>
            <a:ext cx="5882185" cy="2308324"/>
          </a:xfrm>
          <a:prstGeom prst="rect">
            <a:avLst/>
          </a:prstGeom>
          <a:noFill/>
        </p:spPr>
        <p:txBody>
          <a:bodyPr wrap="square" rtlCol="0">
            <a:spAutoFit/>
          </a:bodyPr>
          <a:lstStyle/>
          <a:p>
            <a:r>
              <a:rPr lang="sv-SE" sz="4000" dirty="0" smtClean="0"/>
              <a:t>”negrer </a:t>
            </a:r>
            <a:r>
              <a:rPr lang="sv-SE" sz="4000" dirty="0"/>
              <a:t>är ett väldigt fint folkslag med fantastiska människor</a:t>
            </a:r>
            <a:r>
              <a:rPr lang="sv-SE" sz="4000" dirty="0" smtClean="0"/>
              <a:t>”</a:t>
            </a:r>
          </a:p>
          <a:p>
            <a:r>
              <a:rPr lang="sv-SE" sz="2400" dirty="0"/>
              <a:t>Louise Andersson Bolin </a:t>
            </a:r>
            <a:r>
              <a:rPr lang="sv-SE" sz="2400" dirty="0" smtClean="0"/>
              <a:t>på sin Youtubekanal</a:t>
            </a:r>
            <a:endParaRPr lang="sv-SE" sz="2400" dirty="0"/>
          </a:p>
        </p:txBody>
      </p:sp>
      <p:pic>
        <p:nvPicPr>
          <p:cNvPr id="3" name="Bildobjekt 2"/>
          <p:cNvPicPr>
            <a:picLocks noChangeAspect="1"/>
          </p:cNvPicPr>
          <p:nvPr/>
        </p:nvPicPr>
        <p:blipFill>
          <a:blip r:embed="rId3"/>
          <a:stretch>
            <a:fillRect/>
          </a:stretch>
        </p:blipFill>
        <p:spPr>
          <a:xfrm>
            <a:off x="6305266" y="1398856"/>
            <a:ext cx="2166054" cy="3056338"/>
          </a:xfrm>
          <a:prstGeom prst="rect">
            <a:avLst/>
          </a:prstGeom>
        </p:spPr>
      </p:pic>
    </p:spTree>
    <p:extLst>
      <p:ext uri="{BB962C8B-B14F-4D97-AF65-F5344CB8AC3E}">
        <p14:creationId xmlns:p14="http://schemas.microsoft.com/office/powerpoint/2010/main" val="3943945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95785" y="1296537"/>
            <a:ext cx="8161361" cy="3343702"/>
          </a:xfrm>
          <a:prstGeom prst="rect">
            <a:avLst/>
          </a:prstGeom>
          <a:noFill/>
        </p:spPr>
        <p:txBody>
          <a:bodyPr wrap="square" rtlCol="0">
            <a:spAutoFit/>
          </a:bodyPr>
          <a:lstStyle/>
          <a:p>
            <a:endParaRPr lang="sv-SE" dirty="0"/>
          </a:p>
        </p:txBody>
      </p:sp>
      <p:pic>
        <p:nvPicPr>
          <p:cNvPr id="3" name="Bildobjekt 2">
            <a:hlinkClick r:id="rId3"/>
          </p:cNvPr>
          <p:cNvPicPr>
            <a:picLocks noChangeAspect="1"/>
          </p:cNvPicPr>
          <p:nvPr/>
        </p:nvPicPr>
        <p:blipFill rotWithShape="1">
          <a:blip r:embed="rId4"/>
          <a:srcRect t="-1051" r="23653" b="1051"/>
          <a:stretch/>
        </p:blipFill>
        <p:spPr>
          <a:xfrm>
            <a:off x="3516573" y="2072753"/>
            <a:ext cx="5286233" cy="3894730"/>
          </a:xfrm>
          <a:prstGeom prst="rect">
            <a:avLst/>
          </a:prstGeom>
        </p:spPr>
      </p:pic>
      <p:sp>
        <p:nvSpPr>
          <p:cNvPr id="5" name="textruta 4"/>
          <p:cNvSpPr txBox="1"/>
          <p:nvPr/>
        </p:nvSpPr>
        <p:spPr>
          <a:xfrm>
            <a:off x="627797" y="1446663"/>
            <a:ext cx="7738281" cy="1323439"/>
          </a:xfrm>
          <a:prstGeom prst="rect">
            <a:avLst/>
          </a:prstGeom>
          <a:noFill/>
        </p:spPr>
        <p:txBody>
          <a:bodyPr wrap="square" rtlCol="0">
            <a:spAutoFit/>
          </a:bodyPr>
          <a:lstStyle/>
          <a:p>
            <a:r>
              <a:rPr lang="sv-SE" sz="4000" dirty="0" smtClean="0"/>
              <a:t>Adam Tensta lämnar direktsändning i protest</a:t>
            </a:r>
            <a:endParaRPr lang="sv-SE" sz="4000" dirty="0"/>
          </a:p>
        </p:txBody>
      </p:sp>
    </p:spTree>
    <p:extLst>
      <p:ext uri="{BB962C8B-B14F-4D97-AF65-F5344CB8AC3E}">
        <p14:creationId xmlns:p14="http://schemas.microsoft.com/office/powerpoint/2010/main" val="4124368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srcRect l="1958" t="21036" r="38777" b="5643"/>
          <a:stretch/>
        </p:blipFill>
        <p:spPr>
          <a:xfrm>
            <a:off x="627797" y="477672"/>
            <a:ext cx="7710984" cy="5363571"/>
          </a:xfrm>
          <a:prstGeom prst="rect">
            <a:avLst/>
          </a:prstGeom>
        </p:spPr>
      </p:pic>
    </p:spTree>
    <p:extLst>
      <p:ext uri="{BB962C8B-B14F-4D97-AF65-F5344CB8AC3E}">
        <p14:creationId xmlns:p14="http://schemas.microsoft.com/office/powerpoint/2010/main" val="3550597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50376" y="1091821"/>
            <a:ext cx="8024884" cy="5509200"/>
          </a:xfrm>
          <a:prstGeom prst="rect">
            <a:avLst/>
          </a:prstGeom>
          <a:noFill/>
        </p:spPr>
        <p:txBody>
          <a:bodyPr wrap="square" rtlCol="0">
            <a:spAutoFit/>
          </a:bodyPr>
          <a:lstStyle/>
          <a:p>
            <a:r>
              <a:rPr lang="sv-SE" sz="3200" dirty="0" smtClean="0"/>
              <a:t>Hur tänker ni kring det här?</a:t>
            </a:r>
          </a:p>
          <a:p>
            <a:r>
              <a:rPr lang="sv-SE" sz="3200" dirty="0" smtClean="0"/>
              <a:t>Får man uttrycka sig hur som helst?</a:t>
            </a:r>
          </a:p>
          <a:p>
            <a:pPr lvl="0"/>
            <a:r>
              <a:rPr lang="sv-SE" sz="3200" dirty="0"/>
              <a:t>Artisterna kräver att TV4 agerar konsekvent, gör artisterna det</a:t>
            </a:r>
            <a:r>
              <a:rPr lang="sv-SE" sz="3200" dirty="0" smtClean="0"/>
              <a:t>?</a:t>
            </a:r>
          </a:p>
          <a:p>
            <a:pPr lvl="0"/>
            <a:r>
              <a:rPr lang="sv-SE" sz="3200" dirty="0" smtClean="0"/>
              <a:t>Varför </a:t>
            </a:r>
            <a:r>
              <a:rPr lang="sv-SE" sz="3200" dirty="0"/>
              <a:t>tror du inte att reaktionen på sexistiska och homofoba uttryck (fitta, bög) blir lika stark som på rasistiska uttryck (neger)? </a:t>
            </a:r>
            <a:endParaRPr lang="sv-SE" sz="3200" dirty="0" smtClean="0"/>
          </a:p>
          <a:p>
            <a:pPr lvl="0"/>
            <a:r>
              <a:rPr lang="sv-SE" sz="3200" dirty="0" smtClean="0"/>
              <a:t>Har </a:t>
            </a:r>
            <a:r>
              <a:rPr lang="sv-SE" sz="3200" dirty="0"/>
              <a:t>man en skyldighet att lyssna till andras åsikter om man anser sig ha rättigheten att uttrycka sina egna åsikter?</a:t>
            </a:r>
          </a:p>
          <a:p>
            <a:endParaRPr lang="sv-SE" sz="3200" dirty="0"/>
          </a:p>
        </p:txBody>
      </p:sp>
    </p:spTree>
    <p:extLst>
      <p:ext uri="{BB962C8B-B14F-4D97-AF65-F5344CB8AC3E}">
        <p14:creationId xmlns:p14="http://schemas.microsoft.com/office/powerpoint/2010/main" val="3545506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91069" y="1429563"/>
            <a:ext cx="8952931" cy="4031873"/>
          </a:xfrm>
          <a:prstGeom prst="rect">
            <a:avLst/>
          </a:prstGeom>
          <a:noFill/>
        </p:spPr>
        <p:txBody>
          <a:bodyPr wrap="square" rtlCol="0">
            <a:spAutoFit/>
          </a:bodyPr>
          <a:lstStyle/>
          <a:p>
            <a:pPr lvl="0"/>
            <a:r>
              <a:rPr lang="sv-SE" sz="3200" dirty="0"/>
              <a:t>Vad tänker ni kring att skribenten inleder artikeln med ”nu vill jag säga mitt” och avslutar med ”håll käft i sociala medier</a:t>
            </a:r>
            <a:r>
              <a:rPr lang="sv-SE" sz="3200" dirty="0" smtClean="0"/>
              <a:t>”?</a:t>
            </a:r>
            <a:endParaRPr lang="sv-SE" sz="3200" dirty="0"/>
          </a:p>
          <a:p>
            <a:pPr lvl="0"/>
            <a:r>
              <a:rPr lang="sv-SE" sz="3200" dirty="0"/>
              <a:t>Hur tänker ni kring vem som avgör huruvida ett ord/uttryck är kränkande? </a:t>
            </a:r>
            <a:r>
              <a:rPr lang="sv-SE" sz="3200" dirty="0" smtClean="0"/>
              <a:t>Den </a:t>
            </a:r>
            <a:r>
              <a:rPr lang="sv-SE" sz="3200" dirty="0"/>
              <a:t>som använder uttrycket eller den det </a:t>
            </a:r>
            <a:r>
              <a:rPr lang="sv-SE" sz="3200" dirty="0" smtClean="0"/>
              <a:t>används </a:t>
            </a:r>
            <a:r>
              <a:rPr lang="sv-SE" sz="3200" dirty="0"/>
              <a:t>mot? </a:t>
            </a:r>
            <a:endParaRPr lang="sv-SE" sz="3200" dirty="0" smtClean="0"/>
          </a:p>
          <a:p>
            <a:pPr lvl="0"/>
            <a:r>
              <a:rPr lang="sv-SE" sz="3200" dirty="0" smtClean="0"/>
              <a:t>Finns </a:t>
            </a:r>
            <a:r>
              <a:rPr lang="sv-SE" sz="3200" dirty="0"/>
              <a:t>det fler situationer där man kan diskutera detta? </a:t>
            </a:r>
          </a:p>
        </p:txBody>
      </p:sp>
    </p:spTree>
    <p:extLst>
      <p:ext uri="{BB962C8B-B14F-4D97-AF65-F5344CB8AC3E}">
        <p14:creationId xmlns:p14="http://schemas.microsoft.com/office/powerpoint/2010/main" val="2147605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fx.aftonbladet-cdn.se/image/21027356/1200/imageColumn/190e92feb8346/s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237" y="450377"/>
            <a:ext cx="5773762" cy="3247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86854" y="4067033"/>
            <a:ext cx="7861110" cy="2062103"/>
          </a:xfrm>
          <a:prstGeom prst="rect">
            <a:avLst/>
          </a:prstGeom>
          <a:noFill/>
        </p:spPr>
        <p:txBody>
          <a:bodyPr wrap="square" rtlCol="0">
            <a:spAutoFit/>
          </a:bodyPr>
          <a:lstStyle/>
          <a:p>
            <a:pPr algn="ctr"/>
            <a:r>
              <a:rPr lang="sv-SE" sz="3200" i="1" dirty="0"/>
              <a:t>”Du är en av många fjortisbrudar som är världsberömda i Stockholm och som hypas maximalt men som inte kommer med Hits utan endast en massa tjafs.”</a:t>
            </a:r>
          </a:p>
        </p:txBody>
      </p:sp>
    </p:spTree>
    <p:extLst>
      <p:ext uri="{BB962C8B-B14F-4D97-AF65-F5344CB8AC3E}">
        <p14:creationId xmlns:p14="http://schemas.microsoft.com/office/powerpoint/2010/main" val="529485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fx.aftonbladet-cdn.se/image/21027356/1200/imageColumn/190e92feb8346/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362" y="1064526"/>
            <a:ext cx="5773762" cy="3247741"/>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627797" y="4599296"/>
            <a:ext cx="7779224" cy="584775"/>
          </a:xfrm>
          <a:prstGeom prst="rect">
            <a:avLst/>
          </a:prstGeom>
          <a:noFill/>
        </p:spPr>
        <p:txBody>
          <a:bodyPr wrap="square" rtlCol="0">
            <a:spAutoFit/>
          </a:bodyPr>
          <a:lstStyle/>
          <a:p>
            <a:pPr algn="ctr"/>
            <a:r>
              <a:rPr lang="sv-SE" sz="3200" dirty="0" smtClean="0"/>
              <a:t>Reaktioner på detta?</a:t>
            </a:r>
            <a:endParaRPr lang="sv-SE" sz="3200" dirty="0"/>
          </a:p>
        </p:txBody>
      </p:sp>
    </p:spTree>
    <p:extLst>
      <p:ext uri="{BB962C8B-B14F-4D97-AF65-F5344CB8AC3E}">
        <p14:creationId xmlns:p14="http://schemas.microsoft.com/office/powerpoint/2010/main" val="1904633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63773" y="313898"/>
            <a:ext cx="8857397" cy="5970865"/>
          </a:xfrm>
          <a:prstGeom prst="rect">
            <a:avLst/>
          </a:prstGeom>
          <a:noFill/>
        </p:spPr>
        <p:txBody>
          <a:bodyPr wrap="square" rtlCol="0">
            <a:spAutoFit/>
          </a:bodyPr>
          <a:lstStyle/>
          <a:p>
            <a:r>
              <a:rPr lang="sv-SE" sz="2800" dirty="0"/>
              <a:t>I det här arbetsområdet kommer vi analysera och diskutera om vi har yttrandefrihet i Sverige eller inte, vad får man säga och hur får man uttrycka sig egentligen? Har alla människor samma utrymme att uttrycka sig fritt? Yttrandefrihet är en av de mänskliga rättigheterna, men medför en rättighet också skyldigheter? Har Internet förändrat bilden av yttrandefrihet? Var går gränsen för vad man får skriva på nätet? Är </a:t>
            </a:r>
            <a:r>
              <a:rPr lang="sv-SE" sz="2800" dirty="0" err="1"/>
              <a:t>näthat</a:t>
            </a:r>
            <a:r>
              <a:rPr lang="sv-SE" sz="2800" dirty="0"/>
              <a:t> ett problem</a:t>
            </a:r>
            <a:r>
              <a:rPr lang="sv-SE" sz="2800" dirty="0" smtClean="0"/>
              <a:t>?</a:t>
            </a:r>
          </a:p>
          <a:p>
            <a:endParaRPr lang="sv-SE" sz="2800" dirty="0"/>
          </a:p>
          <a:p>
            <a:r>
              <a:rPr lang="sv-SE" sz="2800" dirty="0"/>
              <a:t>I sociala medier har yttrandefriheten varit en het debatt i sommar, vi kommer att analysera några bidrag i debatten. Arbetsområdet kommer avslutas med en </a:t>
            </a:r>
            <a:r>
              <a:rPr lang="sv-SE" sz="2800" i="1" dirty="0"/>
              <a:t>enskild skriftlig inlämning</a:t>
            </a:r>
            <a:r>
              <a:rPr lang="sv-SE" sz="2800" dirty="0"/>
              <a:t>. </a:t>
            </a:r>
          </a:p>
          <a:p>
            <a:endParaRPr lang="sv-SE" dirty="0"/>
          </a:p>
        </p:txBody>
      </p:sp>
    </p:spTree>
    <p:extLst>
      <p:ext uri="{BB962C8B-B14F-4D97-AF65-F5344CB8AC3E}">
        <p14:creationId xmlns:p14="http://schemas.microsoft.com/office/powerpoint/2010/main" val="16791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3"/>
          </p:cNvPr>
          <p:cNvPicPr>
            <a:picLocks noChangeAspect="1"/>
          </p:cNvPicPr>
          <p:nvPr/>
        </p:nvPicPr>
        <p:blipFill>
          <a:blip r:embed="rId4"/>
          <a:stretch>
            <a:fillRect/>
          </a:stretch>
        </p:blipFill>
        <p:spPr>
          <a:xfrm>
            <a:off x="2238233" y="368490"/>
            <a:ext cx="4763068" cy="2667319"/>
          </a:xfrm>
          <a:prstGeom prst="rect">
            <a:avLst/>
          </a:prstGeom>
        </p:spPr>
      </p:pic>
      <p:sp>
        <p:nvSpPr>
          <p:cNvPr id="3" name="textruta 2"/>
          <p:cNvSpPr txBox="1"/>
          <p:nvPr/>
        </p:nvSpPr>
        <p:spPr>
          <a:xfrm>
            <a:off x="559558" y="3357349"/>
            <a:ext cx="8120418" cy="2554545"/>
          </a:xfrm>
          <a:prstGeom prst="rect">
            <a:avLst/>
          </a:prstGeom>
          <a:noFill/>
        </p:spPr>
        <p:txBody>
          <a:bodyPr wrap="square" rtlCol="0">
            <a:spAutoFit/>
          </a:bodyPr>
          <a:lstStyle/>
          <a:p>
            <a:r>
              <a:rPr lang="sv-SE" sz="3200" dirty="0" err="1" smtClean="0"/>
              <a:t>Zara</a:t>
            </a:r>
            <a:r>
              <a:rPr lang="sv-SE" sz="3200" dirty="0" smtClean="0"/>
              <a:t> Larsson 17 år sommarpratar:</a:t>
            </a:r>
          </a:p>
          <a:p>
            <a:r>
              <a:rPr lang="sv-SE" sz="3200" dirty="0"/>
              <a:t>Skriv ner de begrepp som ni tycker behöver förklaras eller som är svåra.</a:t>
            </a:r>
          </a:p>
          <a:p>
            <a:pPr lvl="0"/>
            <a:r>
              <a:rPr lang="sv-SE" sz="3200" dirty="0" smtClean="0"/>
              <a:t>Välj </a:t>
            </a:r>
            <a:r>
              <a:rPr lang="sv-SE" sz="3200" dirty="0"/>
              <a:t>ut något av det </a:t>
            </a:r>
            <a:r>
              <a:rPr lang="sv-SE" sz="3200" dirty="0" err="1"/>
              <a:t>Zara</a:t>
            </a:r>
            <a:r>
              <a:rPr lang="sv-SE" sz="3200" dirty="0"/>
              <a:t> säger och välj att hålla med eller inte, vilka är era argument</a:t>
            </a:r>
            <a:r>
              <a:rPr lang="sv-SE" sz="3200" dirty="0" smtClean="0"/>
              <a:t>?</a:t>
            </a:r>
            <a:endParaRPr lang="sv-SE" sz="3200" dirty="0"/>
          </a:p>
        </p:txBody>
      </p:sp>
    </p:spTree>
    <p:extLst>
      <p:ext uri="{BB962C8B-B14F-4D97-AF65-F5344CB8AC3E}">
        <p14:creationId xmlns:p14="http://schemas.microsoft.com/office/powerpoint/2010/main" val="27766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3"/>
          </p:cNvPr>
          <p:cNvPicPr>
            <a:picLocks noChangeAspect="1"/>
          </p:cNvPicPr>
          <p:nvPr/>
        </p:nvPicPr>
        <p:blipFill>
          <a:blip r:embed="rId4"/>
          <a:stretch>
            <a:fillRect/>
          </a:stretch>
        </p:blipFill>
        <p:spPr>
          <a:xfrm>
            <a:off x="6257313" y="1584872"/>
            <a:ext cx="2170364" cy="3060457"/>
          </a:xfrm>
          <a:prstGeom prst="rect">
            <a:avLst/>
          </a:prstGeom>
        </p:spPr>
      </p:pic>
      <p:sp>
        <p:nvSpPr>
          <p:cNvPr id="3" name="textruta 2"/>
          <p:cNvSpPr txBox="1"/>
          <p:nvPr/>
        </p:nvSpPr>
        <p:spPr>
          <a:xfrm>
            <a:off x="327546" y="1487606"/>
            <a:ext cx="5090615" cy="3539430"/>
          </a:xfrm>
          <a:prstGeom prst="rect">
            <a:avLst/>
          </a:prstGeom>
          <a:noFill/>
        </p:spPr>
        <p:txBody>
          <a:bodyPr wrap="square" rtlCol="0">
            <a:spAutoFit/>
          </a:bodyPr>
          <a:lstStyle/>
          <a:p>
            <a:r>
              <a:rPr lang="sv-SE" sz="3200" dirty="0" smtClean="0"/>
              <a:t>Louise Andersson Bodin möttes, efter uttalat n-ord, av </a:t>
            </a:r>
            <a:r>
              <a:rPr lang="sv-SE" sz="3200" dirty="0" err="1" smtClean="0"/>
              <a:t>näthat</a:t>
            </a:r>
            <a:r>
              <a:rPr lang="sv-SE" sz="3200" dirty="0" smtClean="0"/>
              <a:t>.</a:t>
            </a:r>
          </a:p>
          <a:p>
            <a:endParaRPr lang="sv-SE" sz="3200" dirty="0" smtClean="0"/>
          </a:p>
          <a:p>
            <a:endParaRPr lang="sv-SE" sz="3200" dirty="0" smtClean="0"/>
          </a:p>
          <a:p>
            <a:r>
              <a:rPr lang="sv-SE" sz="3200" dirty="0" smtClean="0"/>
              <a:t>Vem har gjort mest fel? </a:t>
            </a:r>
            <a:endParaRPr lang="sv-SE" sz="3200" dirty="0"/>
          </a:p>
          <a:p>
            <a:endParaRPr lang="sv-SE" sz="3200" dirty="0"/>
          </a:p>
        </p:txBody>
      </p:sp>
    </p:spTree>
    <p:extLst>
      <p:ext uri="{BB962C8B-B14F-4D97-AF65-F5344CB8AC3E}">
        <p14:creationId xmlns:p14="http://schemas.microsoft.com/office/powerpoint/2010/main" val="15118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569493" y="908471"/>
            <a:ext cx="5636525" cy="5320995"/>
          </a:xfrm>
          <a:prstGeom prst="rect">
            <a:avLst/>
          </a:prstGeom>
        </p:spPr>
      </p:pic>
      <p:sp>
        <p:nvSpPr>
          <p:cNvPr id="3" name="textruta 2"/>
          <p:cNvSpPr txBox="1"/>
          <p:nvPr/>
        </p:nvSpPr>
        <p:spPr>
          <a:xfrm>
            <a:off x="3589361" y="2088107"/>
            <a:ext cx="1692323" cy="584775"/>
          </a:xfrm>
          <a:prstGeom prst="rect">
            <a:avLst/>
          </a:prstGeom>
          <a:noFill/>
        </p:spPr>
        <p:txBody>
          <a:bodyPr wrap="square" rtlCol="0">
            <a:spAutoFit/>
          </a:bodyPr>
          <a:lstStyle/>
          <a:p>
            <a:r>
              <a:rPr lang="sv-SE" sz="3200" dirty="0" smtClean="0"/>
              <a:t>NÄTHAT</a:t>
            </a:r>
            <a:endParaRPr lang="sv-SE" sz="3200" dirty="0"/>
          </a:p>
        </p:txBody>
      </p:sp>
      <p:sp>
        <p:nvSpPr>
          <p:cNvPr id="4" name="textruta 3"/>
          <p:cNvSpPr txBox="1"/>
          <p:nvPr/>
        </p:nvSpPr>
        <p:spPr>
          <a:xfrm>
            <a:off x="3821373" y="1501254"/>
            <a:ext cx="1091821" cy="60050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2993378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Bildobjekt 5" descr="blogga.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2774950"/>
            <a:ext cx="535305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a:t>
            </a:r>
            <a:r>
              <a:rPr lang="sv-SE" b="1" dirty="0" err="1">
                <a:solidFill>
                  <a:schemeClr val="tx1">
                    <a:lumMod val="50000"/>
                    <a:lumOff val="50000"/>
                  </a:schemeClr>
                </a:solidFill>
                <a:latin typeface="Arial"/>
                <a:ea typeface="+mn-ea"/>
                <a:cs typeface="Arial"/>
              </a:rPr>
              <a:t>näthat</a:t>
            </a:r>
            <a:r>
              <a:rPr lang="sv-SE" b="1" dirty="0">
                <a:solidFill>
                  <a:schemeClr val="tx1">
                    <a:lumMod val="50000"/>
                    <a:lumOff val="50000"/>
                  </a:schemeClr>
                </a:solidFill>
                <a:latin typeface="Arial"/>
                <a:ea typeface="+mn-ea"/>
                <a:cs typeface="Arial"/>
              </a:rPr>
              <a:t> är</a:t>
            </a:r>
          </a:p>
        </p:txBody>
      </p:sp>
      <p:sp>
        <p:nvSpPr>
          <p:cNvPr id="5123"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1 –</a:t>
            </a:r>
          </a:p>
        </p:txBody>
      </p:sp>
      <p:sp>
        <p:nvSpPr>
          <p:cNvPr id="5124" name="textruta 10"/>
          <p:cNvSpPr txBox="1">
            <a:spLocks noChangeArrowheads="1"/>
          </p:cNvSpPr>
          <p:nvPr/>
        </p:nvSpPr>
        <p:spPr bwMode="auto">
          <a:xfrm>
            <a:off x="0" y="103505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Diskutera</a:t>
            </a:r>
          </a:p>
        </p:txBody>
      </p:sp>
      <p:sp>
        <p:nvSpPr>
          <p:cNvPr id="3" name="Rektangel 2"/>
          <p:cNvSpPr/>
          <p:nvPr/>
        </p:nvSpPr>
        <p:spPr>
          <a:xfrm>
            <a:off x="1468438" y="1735138"/>
            <a:ext cx="5956300" cy="769937"/>
          </a:xfrm>
          <a:prstGeom prst="rect">
            <a:avLst/>
          </a:prstGeom>
        </p:spPr>
        <p:txBody>
          <a:bodyPr>
            <a:spAutoFit/>
          </a:bodyPr>
          <a:lstStyle/>
          <a:p>
            <a:pPr marL="742950" lvl="1" indent="-285750" fontAlgn="auto">
              <a:spcBef>
                <a:spcPts val="0"/>
              </a:spcBef>
              <a:spcAft>
                <a:spcPts val="0"/>
              </a:spcAft>
              <a:buFont typeface="Arial"/>
              <a:buChar char="•"/>
              <a:defRPr/>
            </a:pPr>
            <a:r>
              <a:rPr lang="sv-SE" sz="1700" b="1" dirty="0">
                <a:solidFill>
                  <a:schemeClr val="tx1">
                    <a:lumMod val="50000"/>
                    <a:lumOff val="50000"/>
                  </a:schemeClr>
                </a:solidFill>
                <a:latin typeface="Arial"/>
                <a:ea typeface="+mn-ea"/>
                <a:cs typeface="Arial"/>
              </a:rPr>
              <a:t>Har ni träffat på </a:t>
            </a:r>
            <a:r>
              <a:rPr lang="sv-SE" sz="1700" b="1" dirty="0" err="1" smtClean="0">
                <a:solidFill>
                  <a:schemeClr val="tx1">
                    <a:lumMod val="50000"/>
                    <a:lumOff val="50000"/>
                  </a:schemeClr>
                </a:solidFill>
                <a:latin typeface="Arial"/>
                <a:ea typeface="+mn-ea"/>
                <a:cs typeface="Arial"/>
              </a:rPr>
              <a:t>näthat</a:t>
            </a:r>
            <a:r>
              <a:rPr lang="sv-SE" sz="1700" b="1" dirty="0" smtClean="0">
                <a:solidFill>
                  <a:schemeClr val="tx1">
                    <a:lumMod val="50000"/>
                    <a:lumOff val="50000"/>
                  </a:schemeClr>
                </a:solidFill>
                <a:latin typeface="Arial"/>
                <a:ea typeface="+mn-ea"/>
                <a:cs typeface="Arial"/>
              </a:rPr>
              <a:t>?</a:t>
            </a:r>
            <a:r>
              <a:rPr lang="sv-SE" sz="1700" b="1" dirty="0">
                <a:solidFill>
                  <a:schemeClr val="tx1">
                    <a:lumMod val="50000"/>
                    <a:lumOff val="50000"/>
                  </a:schemeClr>
                </a:solidFill>
                <a:latin typeface="Arial"/>
                <a:ea typeface="+mn-ea"/>
                <a:cs typeface="Arial"/>
              </a:rPr>
              <a:t/>
            </a:r>
            <a:br>
              <a:rPr lang="sv-SE" sz="1700" b="1" dirty="0">
                <a:solidFill>
                  <a:schemeClr val="tx1">
                    <a:lumMod val="50000"/>
                    <a:lumOff val="50000"/>
                  </a:schemeClr>
                </a:solidFill>
                <a:latin typeface="Arial"/>
                <a:ea typeface="+mn-ea"/>
                <a:cs typeface="Arial"/>
              </a:rPr>
            </a:br>
            <a:endParaRPr lang="sv-SE" sz="1000" b="1" dirty="0">
              <a:solidFill>
                <a:schemeClr val="tx1">
                  <a:lumMod val="50000"/>
                  <a:lumOff val="50000"/>
                </a:schemeClr>
              </a:solidFill>
              <a:latin typeface="Arial"/>
              <a:ea typeface="+mn-ea"/>
              <a:cs typeface="Arial"/>
            </a:endParaRPr>
          </a:p>
          <a:p>
            <a:pPr marL="742950" lvl="1" indent="-285750" fontAlgn="auto">
              <a:spcBef>
                <a:spcPts val="0"/>
              </a:spcBef>
              <a:spcAft>
                <a:spcPts val="0"/>
              </a:spcAft>
              <a:buFont typeface="Arial"/>
              <a:buChar char="•"/>
              <a:defRPr/>
            </a:pPr>
            <a:r>
              <a:rPr lang="sv-SE" sz="1700" b="1" dirty="0">
                <a:solidFill>
                  <a:schemeClr val="tx1">
                    <a:lumMod val="50000"/>
                    <a:lumOff val="50000"/>
                  </a:schemeClr>
                </a:solidFill>
                <a:latin typeface="Arial"/>
                <a:ea typeface="+mn-ea"/>
                <a:cs typeface="Arial"/>
              </a:rPr>
              <a:t>Om ja, hur ser det ut och var är det vanligast?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a:t>
            </a:r>
            <a:r>
              <a:rPr lang="sv-SE" b="1" dirty="0" err="1">
                <a:solidFill>
                  <a:schemeClr val="tx1">
                    <a:lumMod val="50000"/>
                    <a:lumOff val="50000"/>
                  </a:schemeClr>
                </a:solidFill>
                <a:latin typeface="Arial"/>
                <a:ea typeface="+mn-ea"/>
                <a:cs typeface="Arial"/>
              </a:rPr>
              <a:t>näthat</a:t>
            </a:r>
            <a:r>
              <a:rPr lang="sv-SE" b="1" dirty="0">
                <a:solidFill>
                  <a:schemeClr val="tx1">
                    <a:lumMod val="50000"/>
                    <a:lumOff val="50000"/>
                  </a:schemeClr>
                </a:solidFill>
                <a:latin typeface="Arial"/>
                <a:ea typeface="+mn-ea"/>
                <a:cs typeface="Arial"/>
              </a:rPr>
              <a:t> är</a:t>
            </a:r>
          </a:p>
        </p:txBody>
      </p:sp>
      <p:sp>
        <p:nvSpPr>
          <p:cNvPr id="4098"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1 –</a:t>
            </a:r>
          </a:p>
        </p:txBody>
      </p:sp>
      <p:sp>
        <p:nvSpPr>
          <p:cNvPr id="7" name="textruta 6"/>
          <p:cNvSpPr txBox="1"/>
          <p:nvPr/>
        </p:nvSpPr>
        <p:spPr>
          <a:xfrm>
            <a:off x="5214938" y="1697038"/>
            <a:ext cx="2990850" cy="492125"/>
          </a:xfrm>
          <a:prstGeom prst="rect">
            <a:avLst/>
          </a:prstGeom>
          <a:noFill/>
        </p:spPr>
        <p:txBody>
          <a:bodyPr>
            <a:spAutoFit/>
          </a:bodyPr>
          <a:lstStyle/>
          <a:p>
            <a:pPr fontAlgn="auto">
              <a:spcBef>
                <a:spcPts val="0"/>
              </a:spcBef>
              <a:spcAft>
                <a:spcPts val="0"/>
              </a:spcAft>
              <a:defRPr/>
            </a:pPr>
            <a:r>
              <a:rPr lang="sv-SE" sz="2600" b="1" dirty="0" err="1">
                <a:solidFill>
                  <a:schemeClr val="tx1">
                    <a:lumMod val="50000"/>
                    <a:lumOff val="50000"/>
                  </a:schemeClr>
                </a:solidFill>
                <a:latin typeface="Arial"/>
                <a:ea typeface="+mn-ea"/>
                <a:cs typeface="Arial"/>
              </a:rPr>
              <a:t>Juridikpodden</a:t>
            </a:r>
            <a:endParaRPr lang="sv-SE" sz="2600" b="1" dirty="0">
              <a:solidFill>
                <a:schemeClr val="tx1">
                  <a:lumMod val="50000"/>
                  <a:lumOff val="50000"/>
                </a:schemeClr>
              </a:solidFill>
              <a:latin typeface="Arial"/>
              <a:ea typeface="+mn-ea"/>
              <a:cs typeface="Arial"/>
            </a:endParaRPr>
          </a:p>
        </p:txBody>
      </p:sp>
      <p:sp>
        <p:nvSpPr>
          <p:cNvPr id="8" name="textruta 7"/>
          <p:cNvSpPr txBox="1"/>
          <p:nvPr/>
        </p:nvSpPr>
        <p:spPr>
          <a:xfrm>
            <a:off x="5214938" y="2214563"/>
            <a:ext cx="3363912" cy="1785104"/>
          </a:xfrm>
          <a:prstGeom prst="rect">
            <a:avLst/>
          </a:prstGeom>
          <a:noFill/>
        </p:spPr>
        <p:txBody>
          <a:bodyPr>
            <a:spAutoFit/>
          </a:bodyPr>
          <a:lstStyle/>
          <a:p>
            <a:pPr fontAlgn="auto">
              <a:spcBef>
                <a:spcPts val="0"/>
              </a:spcBef>
              <a:spcAft>
                <a:spcPts val="0"/>
              </a:spcAft>
              <a:defRPr/>
            </a:pPr>
            <a:r>
              <a:rPr lang="sv-SE" sz="1700" dirty="0">
                <a:solidFill>
                  <a:schemeClr val="tx1">
                    <a:lumMod val="50000"/>
                    <a:lumOff val="50000"/>
                  </a:schemeClr>
                </a:solidFill>
                <a:latin typeface="Arial"/>
                <a:ea typeface="+mn-ea"/>
                <a:cs typeface="Arial"/>
              </a:rPr>
              <a:t>Lyssna på första avsnittet i </a:t>
            </a:r>
            <a:r>
              <a:rPr lang="sv-SE" sz="1700" dirty="0" err="1" smtClean="0">
                <a:solidFill>
                  <a:schemeClr val="tx1">
                    <a:lumMod val="50000"/>
                    <a:lumOff val="50000"/>
                  </a:schemeClr>
                </a:solidFill>
                <a:latin typeface="Arial"/>
                <a:ea typeface="+mn-ea"/>
                <a:cs typeface="Arial"/>
              </a:rPr>
              <a:t>Juridikpodden</a:t>
            </a:r>
            <a:r>
              <a:rPr lang="sv-SE" sz="1700" dirty="0" smtClean="0">
                <a:solidFill>
                  <a:schemeClr val="tx1">
                    <a:lumMod val="50000"/>
                    <a:lumOff val="50000"/>
                  </a:schemeClr>
                </a:solidFill>
                <a:latin typeface="Arial"/>
                <a:ea typeface="+mn-ea"/>
                <a:cs typeface="Arial"/>
              </a:rPr>
              <a:t> </a:t>
            </a:r>
            <a:r>
              <a:rPr lang="sv-SE" sz="1700" dirty="0">
                <a:solidFill>
                  <a:schemeClr val="tx1">
                    <a:lumMod val="50000"/>
                    <a:lumOff val="50000"/>
                  </a:schemeClr>
                </a:solidFill>
                <a:latin typeface="Arial"/>
                <a:ea typeface="+mn-ea"/>
                <a:cs typeface="Arial"/>
              </a:rPr>
              <a:t>som </a:t>
            </a:r>
            <a:r>
              <a:rPr lang="sv-SE" sz="1700" dirty="0" smtClean="0">
                <a:solidFill>
                  <a:schemeClr val="tx1">
                    <a:lumMod val="50000"/>
                    <a:lumOff val="50000"/>
                  </a:schemeClr>
                </a:solidFill>
                <a:latin typeface="Arial"/>
                <a:ea typeface="+mn-ea"/>
                <a:cs typeface="Arial"/>
              </a:rPr>
              <a:t>reder ut vad </a:t>
            </a:r>
            <a:r>
              <a:rPr lang="sv-SE" sz="1700" dirty="0">
                <a:solidFill>
                  <a:schemeClr val="tx1">
                    <a:lumMod val="50000"/>
                    <a:lumOff val="50000"/>
                  </a:schemeClr>
                </a:solidFill>
                <a:latin typeface="Arial"/>
                <a:ea typeface="+mn-ea"/>
                <a:cs typeface="Arial"/>
              </a:rPr>
              <a:t>begreppet </a:t>
            </a:r>
            <a:r>
              <a:rPr lang="sv-SE" sz="1700" dirty="0" err="1">
                <a:solidFill>
                  <a:schemeClr val="tx1">
                    <a:lumMod val="50000"/>
                    <a:lumOff val="50000"/>
                  </a:schemeClr>
                </a:solidFill>
                <a:latin typeface="Arial"/>
                <a:ea typeface="+mn-ea"/>
                <a:cs typeface="Arial"/>
              </a:rPr>
              <a:t>näthat</a:t>
            </a:r>
            <a:r>
              <a:rPr lang="sv-SE" sz="1700" dirty="0">
                <a:solidFill>
                  <a:schemeClr val="tx1">
                    <a:lumMod val="50000"/>
                    <a:lumOff val="50000"/>
                  </a:schemeClr>
                </a:solidFill>
                <a:latin typeface="Arial"/>
                <a:ea typeface="+mn-ea"/>
                <a:cs typeface="Arial"/>
              </a:rPr>
              <a:t> är. </a:t>
            </a:r>
            <a:endParaRPr lang="sv-SE" sz="1700" dirty="0" smtClean="0">
              <a:solidFill>
                <a:schemeClr val="tx1">
                  <a:lumMod val="50000"/>
                  <a:lumOff val="50000"/>
                </a:schemeClr>
              </a:solidFill>
              <a:latin typeface="Arial"/>
              <a:ea typeface="+mn-ea"/>
              <a:cs typeface="Arial"/>
            </a:endParaRPr>
          </a:p>
          <a:p>
            <a:pPr fontAlgn="auto">
              <a:spcBef>
                <a:spcPts val="0"/>
              </a:spcBef>
              <a:spcAft>
                <a:spcPts val="0"/>
              </a:spcAft>
              <a:defRPr/>
            </a:pPr>
            <a:endParaRPr lang="sv-SE" sz="1700" dirty="0">
              <a:solidFill>
                <a:schemeClr val="tx1">
                  <a:lumMod val="50000"/>
                  <a:lumOff val="50000"/>
                </a:schemeClr>
              </a:solidFill>
              <a:latin typeface="Arial"/>
              <a:ea typeface="+mn-ea"/>
              <a:cs typeface="Arial"/>
            </a:endParaRPr>
          </a:p>
          <a:p>
            <a:pPr fontAlgn="auto">
              <a:spcBef>
                <a:spcPts val="0"/>
              </a:spcBef>
              <a:spcAft>
                <a:spcPts val="0"/>
              </a:spcAft>
              <a:defRPr/>
            </a:pPr>
            <a:r>
              <a:rPr lang="sv-SE" sz="1400" dirty="0">
                <a:solidFill>
                  <a:schemeClr val="tx1">
                    <a:lumMod val="50000"/>
                    <a:lumOff val="50000"/>
                  </a:schemeClr>
                </a:solidFill>
                <a:latin typeface="Arial"/>
                <a:ea typeface="+mn-ea"/>
                <a:cs typeface="Arial"/>
              </a:rPr>
              <a:t>I studion: juridikprofessorn Mårten Schultz och juristen Tove Lindgren </a:t>
            </a:r>
            <a:endParaRPr lang="sv-SE" sz="1400" dirty="0" smtClean="0">
              <a:solidFill>
                <a:schemeClr val="tx1">
                  <a:lumMod val="50000"/>
                  <a:lumOff val="50000"/>
                </a:schemeClr>
              </a:solidFill>
              <a:latin typeface="Arial"/>
              <a:ea typeface="+mn-ea"/>
              <a:cs typeface="Arial"/>
            </a:endParaRPr>
          </a:p>
          <a:p>
            <a:pPr fontAlgn="auto">
              <a:spcBef>
                <a:spcPts val="0"/>
              </a:spcBef>
              <a:spcAft>
                <a:spcPts val="0"/>
              </a:spcAft>
              <a:defRPr/>
            </a:pPr>
            <a:r>
              <a:rPr lang="sv-SE" sz="1400" dirty="0" smtClean="0">
                <a:solidFill>
                  <a:schemeClr val="tx1">
                    <a:lumMod val="50000"/>
                    <a:lumOff val="50000"/>
                  </a:schemeClr>
                </a:solidFill>
                <a:latin typeface="Arial"/>
                <a:ea typeface="+mn-ea"/>
                <a:cs typeface="Arial"/>
              </a:rPr>
              <a:t>(</a:t>
            </a:r>
            <a:r>
              <a:rPr lang="sv-SE" sz="1400" dirty="0">
                <a:solidFill>
                  <a:schemeClr val="tx1">
                    <a:lumMod val="50000"/>
                    <a:lumOff val="50000"/>
                  </a:schemeClr>
                </a:solidFill>
                <a:latin typeface="Arial"/>
                <a:ea typeface="+mn-ea"/>
                <a:cs typeface="Arial"/>
              </a:rPr>
              <a:t>12 min).</a:t>
            </a:r>
          </a:p>
        </p:txBody>
      </p:sp>
      <p:pic>
        <p:nvPicPr>
          <p:cNvPr id="4101" name="Bildobjekt 9" descr="pod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149" y="1350726"/>
            <a:ext cx="385445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Juridiken #1 - Vad ar nath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3488" y="4191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3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27547" y="1282890"/>
            <a:ext cx="7233314" cy="3539430"/>
          </a:xfrm>
          <a:prstGeom prst="rect">
            <a:avLst/>
          </a:prstGeom>
          <a:noFill/>
        </p:spPr>
        <p:txBody>
          <a:bodyPr wrap="square" rtlCol="0">
            <a:spAutoFit/>
          </a:bodyPr>
          <a:lstStyle/>
          <a:p>
            <a:r>
              <a:rPr lang="sv-SE" sz="3200" dirty="0" smtClean="0"/>
              <a:t>Vad är </a:t>
            </a:r>
            <a:r>
              <a:rPr lang="sv-SE" sz="3200" dirty="0" err="1" smtClean="0"/>
              <a:t>näthat</a:t>
            </a:r>
            <a:r>
              <a:rPr lang="sv-SE" sz="3200" dirty="0" smtClean="0"/>
              <a:t>?</a:t>
            </a:r>
          </a:p>
          <a:p>
            <a:r>
              <a:rPr lang="sv-SE" sz="3200" dirty="0" smtClean="0"/>
              <a:t>Hur kan </a:t>
            </a:r>
            <a:r>
              <a:rPr lang="sv-SE" sz="3200" dirty="0" err="1" smtClean="0"/>
              <a:t>näthat</a:t>
            </a:r>
            <a:r>
              <a:rPr lang="sv-SE" sz="3200" dirty="0" smtClean="0"/>
              <a:t> bestraffas?</a:t>
            </a:r>
          </a:p>
          <a:p>
            <a:r>
              <a:rPr lang="sv-SE" sz="3200" dirty="0" smtClean="0"/>
              <a:t>Vad är skillnaden på straffrättsligt ansvar och civilrättsligt ansvar?</a:t>
            </a:r>
          </a:p>
          <a:p>
            <a:r>
              <a:rPr lang="sv-SE" sz="3200" dirty="0" smtClean="0"/>
              <a:t>Redogör för </a:t>
            </a:r>
            <a:r>
              <a:rPr lang="sv-SE" sz="3200" dirty="0" err="1" smtClean="0"/>
              <a:t>Instagrammålet</a:t>
            </a:r>
            <a:r>
              <a:rPr lang="sv-SE" sz="3200" dirty="0"/>
              <a:t>.</a:t>
            </a:r>
            <a:endParaRPr lang="sv-SE" sz="3200" dirty="0" smtClean="0"/>
          </a:p>
          <a:p>
            <a:endParaRPr lang="sv-SE" sz="3200" dirty="0" smtClean="0"/>
          </a:p>
          <a:p>
            <a:endParaRPr lang="sv-SE" sz="3200" dirty="0"/>
          </a:p>
        </p:txBody>
      </p:sp>
      <p:pic>
        <p:nvPicPr>
          <p:cNvPr id="3" name="Bildobjekt 2"/>
          <p:cNvPicPr>
            <a:picLocks noChangeAspect="1"/>
          </p:cNvPicPr>
          <p:nvPr/>
        </p:nvPicPr>
        <p:blipFill>
          <a:blip r:embed="rId3"/>
          <a:stretch>
            <a:fillRect/>
          </a:stretch>
        </p:blipFill>
        <p:spPr>
          <a:xfrm>
            <a:off x="3930555" y="3897780"/>
            <a:ext cx="5063319" cy="2851038"/>
          </a:xfrm>
          <a:prstGeom prst="rect">
            <a:avLst/>
          </a:prstGeom>
        </p:spPr>
      </p:pic>
    </p:spTree>
    <p:extLst>
      <p:ext uri="{BB962C8B-B14F-4D97-AF65-F5344CB8AC3E}">
        <p14:creationId xmlns:p14="http://schemas.microsoft.com/office/powerpoint/2010/main" val="3879886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a:t>
            </a:r>
            <a:r>
              <a:rPr lang="sv-SE" b="1" dirty="0" err="1">
                <a:solidFill>
                  <a:schemeClr val="tx1">
                    <a:lumMod val="50000"/>
                    <a:lumOff val="50000"/>
                  </a:schemeClr>
                </a:solidFill>
                <a:latin typeface="Arial"/>
                <a:ea typeface="+mn-ea"/>
                <a:cs typeface="Arial"/>
              </a:rPr>
              <a:t>näthat</a:t>
            </a:r>
            <a:r>
              <a:rPr lang="sv-SE" b="1" dirty="0">
                <a:solidFill>
                  <a:schemeClr val="tx1">
                    <a:lumMod val="50000"/>
                    <a:lumOff val="50000"/>
                  </a:schemeClr>
                </a:solidFill>
                <a:latin typeface="Arial"/>
                <a:ea typeface="+mn-ea"/>
                <a:cs typeface="Arial"/>
              </a:rPr>
              <a:t> är</a:t>
            </a:r>
          </a:p>
        </p:txBody>
      </p:sp>
      <p:sp>
        <p:nvSpPr>
          <p:cNvPr id="6146"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1 –</a:t>
            </a:r>
          </a:p>
        </p:txBody>
      </p:sp>
      <p:sp>
        <p:nvSpPr>
          <p:cNvPr id="6147" name="textruta 10"/>
          <p:cNvSpPr txBox="1">
            <a:spLocks noChangeArrowheads="1"/>
          </p:cNvSpPr>
          <p:nvPr/>
        </p:nvSpPr>
        <p:spPr bwMode="auto">
          <a:xfrm>
            <a:off x="0" y="136048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Definition av näthat</a:t>
            </a:r>
          </a:p>
        </p:txBody>
      </p:sp>
      <p:sp>
        <p:nvSpPr>
          <p:cNvPr id="3" name="Rektangel 2"/>
          <p:cNvSpPr/>
          <p:nvPr/>
        </p:nvSpPr>
        <p:spPr>
          <a:xfrm>
            <a:off x="1427163" y="2181225"/>
            <a:ext cx="6764337" cy="3252788"/>
          </a:xfrm>
          <a:prstGeom prst="rect">
            <a:avLst/>
          </a:prstGeom>
        </p:spPr>
        <p:txBody>
          <a:bodyPr>
            <a:spAutoFit/>
          </a:bodyPr>
          <a:lstStyle/>
          <a:p>
            <a:pPr fontAlgn="auto">
              <a:lnSpc>
                <a:spcPct val="110000"/>
              </a:lnSpc>
              <a:spcBef>
                <a:spcPts val="0"/>
              </a:spcBef>
              <a:spcAft>
                <a:spcPts val="0"/>
              </a:spcAft>
              <a:defRPr/>
            </a:pPr>
            <a:r>
              <a:rPr lang="sv-SE" sz="1700" dirty="0">
                <a:solidFill>
                  <a:schemeClr val="tx1">
                    <a:lumMod val="50000"/>
                    <a:lumOff val="50000"/>
                  </a:schemeClr>
                </a:solidFill>
                <a:latin typeface="Arial"/>
                <a:ea typeface="+mn-ea"/>
                <a:cs typeface="Arial"/>
              </a:rPr>
              <a:t>Med </a:t>
            </a:r>
            <a:r>
              <a:rPr lang="sv-SE" sz="1700" dirty="0" err="1">
                <a:solidFill>
                  <a:schemeClr val="tx1">
                    <a:lumMod val="50000"/>
                    <a:lumOff val="50000"/>
                  </a:schemeClr>
                </a:solidFill>
                <a:latin typeface="Arial"/>
                <a:ea typeface="+mn-ea"/>
                <a:cs typeface="Arial"/>
              </a:rPr>
              <a:t>näthat</a:t>
            </a:r>
            <a:r>
              <a:rPr lang="sv-SE" sz="1700" dirty="0">
                <a:solidFill>
                  <a:schemeClr val="tx1">
                    <a:lumMod val="50000"/>
                    <a:lumOff val="50000"/>
                  </a:schemeClr>
                </a:solidFill>
                <a:latin typeface="Arial"/>
                <a:ea typeface="+mn-ea"/>
                <a:cs typeface="Arial"/>
              </a:rPr>
              <a:t> avses kränkande och hatiska kommentarer och/eller publicering av bilder eller videoklipp på internet.</a:t>
            </a:r>
          </a:p>
          <a:p>
            <a:pPr fontAlgn="auto">
              <a:lnSpc>
                <a:spcPct val="110000"/>
              </a:lnSpc>
              <a:spcBef>
                <a:spcPts val="0"/>
              </a:spcBef>
              <a:spcAft>
                <a:spcPts val="0"/>
              </a:spcAft>
              <a:defRPr/>
            </a:pPr>
            <a:endParaRPr lang="sv-SE" sz="1700" dirty="0">
              <a:solidFill>
                <a:schemeClr val="tx1">
                  <a:lumMod val="50000"/>
                  <a:lumOff val="50000"/>
                </a:schemeClr>
              </a:solidFill>
              <a:latin typeface="Arial"/>
              <a:ea typeface="+mn-ea"/>
              <a:cs typeface="Arial"/>
            </a:endParaRPr>
          </a:p>
          <a:p>
            <a:pPr fontAlgn="auto">
              <a:lnSpc>
                <a:spcPct val="110000"/>
              </a:lnSpc>
              <a:spcBef>
                <a:spcPts val="0"/>
              </a:spcBef>
              <a:spcAft>
                <a:spcPts val="0"/>
              </a:spcAft>
              <a:defRPr/>
            </a:pPr>
            <a:r>
              <a:rPr lang="sv-SE" sz="1700" dirty="0">
                <a:solidFill>
                  <a:schemeClr val="tx1">
                    <a:lumMod val="50000"/>
                    <a:lumOff val="50000"/>
                  </a:schemeClr>
                </a:solidFill>
                <a:latin typeface="Arial"/>
                <a:ea typeface="+mn-ea"/>
                <a:cs typeface="Arial"/>
              </a:rPr>
              <a:t>Att utsätta någon för </a:t>
            </a:r>
            <a:r>
              <a:rPr lang="sv-SE" sz="1700" dirty="0" err="1">
                <a:solidFill>
                  <a:schemeClr val="tx1">
                    <a:lumMod val="50000"/>
                    <a:lumOff val="50000"/>
                  </a:schemeClr>
                </a:solidFill>
                <a:latin typeface="Arial"/>
                <a:ea typeface="+mn-ea"/>
                <a:cs typeface="Arial"/>
              </a:rPr>
              <a:t>näthat</a:t>
            </a:r>
            <a:r>
              <a:rPr lang="sv-SE" sz="1700" dirty="0">
                <a:solidFill>
                  <a:schemeClr val="tx1">
                    <a:lumMod val="50000"/>
                    <a:lumOff val="50000"/>
                  </a:schemeClr>
                </a:solidFill>
                <a:latin typeface="Arial"/>
                <a:ea typeface="+mn-ea"/>
                <a:cs typeface="Arial"/>
              </a:rPr>
              <a:t> genom att hota, sprida lögner och kränkande uppgifter är förbjudet både online och </a:t>
            </a:r>
            <a:r>
              <a:rPr lang="sv-SE" sz="1700" dirty="0" err="1">
                <a:solidFill>
                  <a:schemeClr val="tx1">
                    <a:lumMod val="50000"/>
                    <a:lumOff val="50000"/>
                  </a:schemeClr>
                </a:solidFill>
                <a:latin typeface="Arial"/>
                <a:ea typeface="+mn-ea"/>
                <a:cs typeface="Arial"/>
              </a:rPr>
              <a:t>offline</a:t>
            </a:r>
            <a:r>
              <a:rPr lang="sv-SE" sz="1700" dirty="0">
                <a:solidFill>
                  <a:schemeClr val="tx1">
                    <a:lumMod val="50000"/>
                    <a:lumOff val="50000"/>
                  </a:schemeClr>
                </a:solidFill>
                <a:latin typeface="Arial"/>
                <a:ea typeface="+mn-ea"/>
                <a:cs typeface="Arial"/>
              </a:rPr>
              <a:t>. Men att ha starka åsikter om någon eller något är inte olagligt. I sådana fall väger yttrandefriheten över rätten att slippa bli kränkt. </a:t>
            </a:r>
          </a:p>
          <a:p>
            <a:pPr fontAlgn="auto">
              <a:lnSpc>
                <a:spcPct val="110000"/>
              </a:lnSpc>
              <a:spcBef>
                <a:spcPts val="0"/>
              </a:spcBef>
              <a:spcAft>
                <a:spcPts val="0"/>
              </a:spcAft>
              <a:defRPr/>
            </a:pPr>
            <a:endParaRPr lang="sv-SE" sz="1700" dirty="0">
              <a:solidFill>
                <a:schemeClr val="tx1">
                  <a:lumMod val="50000"/>
                  <a:lumOff val="50000"/>
                </a:schemeClr>
              </a:solidFill>
              <a:latin typeface="Arial"/>
              <a:ea typeface="+mn-ea"/>
              <a:cs typeface="Arial"/>
            </a:endParaRPr>
          </a:p>
          <a:p>
            <a:pPr fontAlgn="auto">
              <a:lnSpc>
                <a:spcPct val="110000"/>
              </a:lnSpc>
              <a:spcBef>
                <a:spcPts val="0"/>
              </a:spcBef>
              <a:spcAft>
                <a:spcPts val="0"/>
              </a:spcAft>
              <a:defRPr/>
            </a:pPr>
            <a:r>
              <a:rPr lang="sv-SE" sz="1700" dirty="0" err="1">
                <a:solidFill>
                  <a:schemeClr val="tx1">
                    <a:lumMod val="50000"/>
                    <a:lumOff val="50000"/>
                  </a:schemeClr>
                </a:solidFill>
                <a:latin typeface="Arial"/>
                <a:ea typeface="+mn-ea"/>
                <a:cs typeface="Arial"/>
              </a:rPr>
              <a:t>Näthat</a:t>
            </a:r>
            <a:r>
              <a:rPr lang="sv-SE" sz="1700" dirty="0">
                <a:solidFill>
                  <a:schemeClr val="tx1">
                    <a:lumMod val="50000"/>
                    <a:lumOff val="50000"/>
                  </a:schemeClr>
                </a:solidFill>
                <a:latin typeface="Arial"/>
                <a:ea typeface="+mn-ea"/>
                <a:cs typeface="Arial"/>
              </a:rPr>
              <a:t> kan falla inom brott som förtal, förolämpning, </a:t>
            </a:r>
            <a:r>
              <a:rPr lang="sv-SE" sz="1700" dirty="0" smtClean="0">
                <a:solidFill>
                  <a:schemeClr val="tx1">
                    <a:lumMod val="50000"/>
                    <a:lumOff val="50000"/>
                  </a:schemeClr>
                </a:solidFill>
                <a:latin typeface="Arial"/>
                <a:ea typeface="+mn-ea"/>
                <a:cs typeface="Arial"/>
              </a:rPr>
              <a:t>barnpornografibrott, kränkande </a:t>
            </a:r>
            <a:r>
              <a:rPr lang="sv-SE" sz="1700" dirty="0">
                <a:solidFill>
                  <a:schemeClr val="tx1">
                    <a:lumMod val="50000"/>
                    <a:lumOff val="50000"/>
                  </a:schemeClr>
                </a:solidFill>
                <a:latin typeface="Arial"/>
                <a:ea typeface="+mn-ea"/>
                <a:cs typeface="Arial"/>
              </a:rPr>
              <a:t>fotografering, hets mot folkgrupp, ofredande, olaga hot eller brott mot personuppgiftslagen.</a:t>
            </a:r>
          </a:p>
        </p:txBody>
      </p:sp>
      <p:pic>
        <p:nvPicPr>
          <p:cNvPr id="6149"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309813"/>
            <a:ext cx="2571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Bildobjekt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3133725"/>
            <a:ext cx="257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Bildobjekt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4581525"/>
            <a:ext cx="257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Bildobjekt 7" descr="skal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1506538"/>
            <a:ext cx="911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Bildobjekt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7588" y="2289175"/>
            <a:ext cx="456088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det beror på!</a:t>
            </a:r>
          </a:p>
        </p:txBody>
      </p:sp>
      <p:sp>
        <p:nvSpPr>
          <p:cNvPr id="9220"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2 –</a:t>
            </a:r>
          </a:p>
        </p:txBody>
      </p:sp>
      <p:sp>
        <p:nvSpPr>
          <p:cNvPr id="9221" name="Rektangel 2"/>
          <p:cNvSpPr>
            <a:spLocks noChangeArrowheads="1"/>
          </p:cNvSpPr>
          <p:nvPr/>
        </p:nvSpPr>
        <p:spPr bwMode="auto">
          <a:xfrm>
            <a:off x="2300288" y="2609850"/>
            <a:ext cx="4560887"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pPr>
            <a:r>
              <a:rPr lang="sv-SE" sz="1700" b="1" i="1" dirty="0">
                <a:solidFill>
                  <a:srgbClr val="7F7F7F"/>
                </a:solidFill>
                <a:latin typeface="Arial" charset="0"/>
                <a:cs typeface="Arial" charset="0"/>
              </a:rPr>
              <a:t>”Att vi är mer elaka på nätet än i verkliga livet har psykologer förklarat med att anonymiteten får oss att släppa alla hämningar. En ny studie visar att det framför allt är avsaknaden av ögonkontakt som får oss att tappa koncepterna.”  </a:t>
            </a:r>
          </a:p>
          <a:p>
            <a:pPr>
              <a:lnSpc>
                <a:spcPct val="110000"/>
              </a:lnSpc>
            </a:pPr>
            <a:endParaRPr lang="sv-SE" sz="1700" b="1" i="1" dirty="0">
              <a:solidFill>
                <a:srgbClr val="7F7F7F"/>
              </a:solidFill>
              <a:latin typeface="Arial" charset="0"/>
              <a:cs typeface="Arial" charset="0"/>
            </a:endParaRPr>
          </a:p>
        </p:txBody>
      </p:sp>
      <p:sp>
        <p:nvSpPr>
          <p:cNvPr id="9222" name="Rektangel 4"/>
          <p:cNvSpPr>
            <a:spLocks noChangeArrowheads="1"/>
          </p:cNvSpPr>
          <p:nvPr/>
        </p:nvSpPr>
        <p:spPr bwMode="auto">
          <a:xfrm>
            <a:off x="155575" y="6413500"/>
            <a:ext cx="34916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sz="1000" dirty="0" smtClean="0">
                <a:solidFill>
                  <a:schemeClr val="bg1"/>
                </a:solidFill>
                <a:latin typeface="Arial" charset="0"/>
                <a:cs typeface="Arial" charset="0"/>
              </a:rPr>
              <a:t>Ögonkontakt minskar </a:t>
            </a:r>
            <a:r>
              <a:rPr lang="sv-SE" sz="1000" dirty="0" err="1" smtClean="0">
                <a:solidFill>
                  <a:schemeClr val="bg1"/>
                </a:solidFill>
                <a:latin typeface="Arial" charset="0"/>
                <a:cs typeface="Arial" charset="0"/>
              </a:rPr>
              <a:t>näthat</a:t>
            </a:r>
            <a:r>
              <a:rPr lang="sv-SE" sz="1000" dirty="0" smtClean="0">
                <a:solidFill>
                  <a:schemeClr val="bg1"/>
                </a:solidFill>
                <a:latin typeface="Arial" charset="0"/>
                <a:cs typeface="Arial" charset="0"/>
              </a:rPr>
              <a:t>. </a:t>
            </a:r>
            <a:r>
              <a:rPr lang="sv-SE" sz="1000" i="1" dirty="0" smtClean="0">
                <a:solidFill>
                  <a:schemeClr val="bg1"/>
                </a:solidFill>
                <a:latin typeface="Arial" charset="0"/>
                <a:cs typeface="Arial" charset="0"/>
              </a:rPr>
              <a:t>Dagens Nyheter. </a:t>
            </a:r>
            <a:r>
              <a:rPr lang="sv-SE" sz="1000" dirty="0" smtClean="0">
                <a:solidFill>
                  <a:schemeClr val="bg1"/>
                </a:solidFill>
                <a:latin typeface="Arial" charset="0"/>
                <a:cs typeface="Arial" charset="0"/>
              </a:rPr>
              <a:t>2012-09-17</a:t>
            </a:r>
            <a:endParaRPr lang="sv-SE" sz="1000" dirty="0">
              <a:solidFill>
                <a:schemeClr val="bg1"/>
              </a:solidFill>
              <a:latin typeface="Arial" charset="0"/>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det beror på!</a:t>
            </a:r>
          </a:p>
        </p:txBody>
      </p:sp>
      <p:sp>
        <p:nvSpPr>
          <p:cNvPr id="8194"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2 –</a:t>
            </a:r>
          </a:p>
        </p:txBody>
      </p:sp>
      <p:sp>
        <p:nvSpPr>
          <p:cNvPr id="8195" name="textruta 10"/>
          <p:cNvSpPr txBox="1">
            <a:spLocks noChangeArrowheads="1"/>
          </p:cNvSpPr>
          <p:nvPr/>
        </p:nvSpPr>
        <p:spPr bwMode="auto">
          <a:xfrm>
            <a:off x="0" y="159385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Diskutera</a:t>
            </a:r>
            <a:endParaRPr lang="sv-SE" sz="2600" b="1" dirty="0">
              <a:solidFill>
                <a:srgbClr val="F28874"/>
              </a:solidFill>
              <a:latin typeface="Arial" charset="0"/>
              <a:cs typeface="Arial" charset="0"/>
            </a:endParaRPr>
          </a:p>
        </p:txBody>
      </p:sp>
      <p:sp>
        <p:nvSpPr>
          <p:cNvPr id="8196" name="Rektangel 2"/>
          <p:cNvSpPr>
            <a:spLocks noChangeArrowheads="1"/>
          </p:cNvSpPr>
          <p:nvPr/>
        </p:nvSpPr>
        <p:spPr bwMode="auto">
          <a:xfrm>
            <a:off x="764275" y="2187054"/>
            <a:ext cx="7547212"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10000"/>
              </a:lnSpc>
              <a:buFont typeface="Arial" panose="020B0604020202020204" pitchFamily="34" charset="0"/>
              <a:buChar char="•"/>
            </a:pPr>
            <a:r>
              <a:rPr lang="sv-SE" sz="1700" b="1" dirty="0" smtClean="0">
                <a:solidFill>
                  <a:srgbClr val="7F7F7F"/>
                </a:solidFill>
                <a:latin typeface="Arial" charset="0"/>
                <a:cs typeface="Arial" charset="0"/>
              </a:rPr>
              <a:t>Angela Larsson är ung asiatisk </a:t>
            </a:r>
            <a:r>
              <a:rPr lang="sv-SE" sz="1700" b="1" dirty="0" err="1" smtClean="0">
                <a:solidFill>
                  <a:srgbClr val="7F7F7F"/>
                </a:solidFill>
                <a:latin typeface="Arial" charset="0"/>
                <a:cs typeface="Arial" charset="0"/>
              </a:rPr>
              <a:t>bloggerska</a:t>
            </a:r>
            <a:r>
              <a:rPr lang="sv-SE" sz="1700" b="1" dirty="0" smtClean="0">
                <a:solidFill>
                  <a:srgbClr val="7F7F7F"/>
                </a:solidFill>
                <a:latin typeface="Arial" charset="0"/>
                <a:cs typeface="Arial" charset="0"/>
              </a:rPr>
              <a:t> som skriver om rasism och jämställdhet. Hon får stå emot mycket </a:t>
            </a:r>
            <a:r>
              <a:rPr lang="sv-SE" sz="1700" b="1" dirty="0" err="1" smtClean="0">
                <a:solidFill>
                  <a:srgbClr val="7F7F7F"/>
                </a:solidFill>
                <a:latin typeface="Arial" charset="0"/>
                <a:cs typeface="Arial" charset="0"/>
              </a:rPr>
              <a:t>näthat</a:t>
            </a:r>
            <a:r>
              <a:rPr lang="sv-SE" sz="1700" b="1" dirty="0" smtClean="0">
                <a:solidFill>
                  <a:srgbClr val="7F7F7F"/>
                </a:solidFill>
                <a:latin typeface="Arial" charset="0"/>
                <a:cs typeface="Arial" charset="0"/>
              </a:rPr>
              <a:t>. Men hon gjorde ett experiment och  fick andra kommentarer när hon utgav sig för att vara vit, medelålders man. Varför tror ni att det är så? </a:t>
            </a:r>
            <a:endParaRPr lang="sv-SE" sz="1700" b="1" dirty="0">
              <a:solidFill>
                <a:srgbClr val="7F7F7F"/>
              </a:solidFill>
              <a:latin typeface="Arial" charset="0"/>
              <a:cs typeface="Arial" charset="0"/>
            </a:endParaRPr>
          </a:p>
        </p:txBody>
      </p:sp>
      <p:pic>
        <p:nvPicPr>
          <p:cNvPr id="8197" name="Bildobjekt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4125913"/>
            <a:ext cx="33940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a:hlinkClick r:id="rId4"/>
          </p:cNvPr>
          <p:cNvPicPr>
            <a:picLocks noChangeAspect="1"/>
          </p:cNvPicPr>
          <p:nvPr/>
        </p:nvPicPr>
        <p:blipFill>
          <a:blip r:embed="rId5"/>
          <a:stretch>
            <a:fillRect/>
          </a:stretch>
        </p:blipFill>
        <p:spPr>
          <a:xfrm>
            <a:off x="6781156" y="3430471"/>
            <a:ext cx="2244562" cy="3366842"/>
          </a:xfrm>
          <a:prstGeom prst="rect">
            <a:avLst/>
          </a:prstGeom>
        </p:spPr>
      </p:pic>
    </p:spTree>
    <p:extLst>
      <p:ext uri="{BB962C8B-B14F-4D97-AF65-F5344CB8AC3E}">
        <p14:creationId xmlns:p14="http://schemas.microsoft.com/office/powerpoint/2010/main" val="3865732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det beror på!</a:t>
            </a:r>
          </a:p>
        </p:txBody>
      </p:sp>
      <p:sp>
        <p:nvSpPr>
          <p:cNvPr id="11266"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2 –</a:t>
            </a:r>
          </a:p>
        </p:txBody>
      </p:sp>
      <p:pic>
        <p:nvPicPr>
          <p:cNvPr id="11267" name="Bildobjekt 2" descr="Skärmavbild 2014-12-08 kl. 09.49.36 (kopia)FI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5256" y="1905577"/>
            <a:ext cx="6599238" cy="36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ktangel 7"/>
          <p:cNvSpPr>
            <a:spLocks noChangeArrowheads="1"/>
          </p:cNvSpPr>
          <p:nvPr/>
        </p:nvSpPr>
        <p:spPr bwMode="auto">
          <a:xfrm>
            <a:off x="482600" y="6413500"/>
            <a:ext cx="60451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v-SE" sz="1000" dirty="0">
                <a:solidFill>
                  <a:schemeClr val="bg1"/>
                </a:solidFill>
                <a:latin typeface="Arial" charset="0"/>
                <a:cs typeface="Arial" charset="0"/>
              </a:rPr>
              <a:t>Kommentarer på </a:t>
            </a:r>
            <a:r>
              <a:rPr lang="sv-SE" sz="1000" dirty="0" err="1">
                <a:solidFill>
                  <a:schemeClr val="bg1"/>
                </a:solidFill>
                <a:latin typeface="Arial" charset="0"/>
                <a:cs typeface="Arial" charset="0"/>
              </a:rPr>
              <a:t>Twitter</a:t>
            </a:r>
            <a:r>
              <a:rPr lang="sv-SE" sz="1000" dirty="0">
                <a:solidFill>
                  <a:schemeClr val="bg1"/>
                </a:solidFill>
                <a:latin typeface="Arial" charset="0"/>
                <a:cs typeface="Arial" charset="0"/>
              </a:rPr>
              <a:t> när svenska damlandslaget förlorat en match i EM </a:t>
            </a:r>
            <a:r>
              <a:rPr lang="sv-SE" sz="1000" dirty="0" smtClean="0">
                <a:solidFill>
                  <a:schemeClr val="bg1"/>
                </a:solidFill>
                <a:latin typeface="Arial" charset="0"/>
                <a:cs typeface="Arial" charset="0"/>
              </a:rPr>
              <a:t>2013.</a:t>
            </a:r>
            <a:endParaRPr lang="sv-SE" sz="1000" dirty="0">
              <a:solidFill>
                <a:schemeClr val="bg1"/>
              </a:solidFill>
              <a:latin typeface="Arial" charset="0"/>
              <a:cs typeface="Arial" charset="0"/>
            </a:endParaRPr>
          </a:p>
        </p:txBody>
      </p:sp>
      <p:sp>
        <p:nvSpPr>
          <p:cNvPr id="3" name="Rektangel 2"/>
          <p:cNvSpPr/>
          <p:nvPr/>
        </p:nvSpPr>
        <p:spPr>
          <a:xfrm>
            <a:off x="3073238" y="1197687"/>
            <a:ext cx="3283271" cy="492443"/>
          </a:xfrm>
          <a:prstGeom prst="rect">
            <a:avLst/>
          </a:prstGeom>
        </p:spPr>
        <p:txBody>
          <a:bodyPr wrap="none">
            <a:spAutoFit/>
          </a:bodyPr>
          <a:lstStyle/>
          <a:p>
            <a:pPr fontAlgn="auto">
              <a:spcBef>
                <a:spcPts val="0"/>
              </a:spcBef>
              <a:spcAft>
                <a:spcPts val="0"/>
              </a:spcAft>
              <a:defRPr/>
            </a:pPr>
            <a:r>
              <a:rPr lang="sv-SE" sz="2600" b="1" dirty="0" smtClean="0">
                <a:solidFill>
                  <a:schemeClr val="tx1">
                    <a:lumMod val="50000"/>
                    <a:lumOff val="50000"/>
                  </a:schemeClr>
                </a:solidFill>
                <a:latin typeface="Arial"/>
                <a:ea typeface="+mn-ea"/>
                <a:cs typeface="Arial"/>
              </a:rPr>
              <a:t>Sexism och </a:t>
            </a:r>
            <a:r>
              <a:rPr lang="sv-SE" sz="2600" b="1" dirty="0">
                <a:solidFill>
                  <a:schemeClr val="tx1">
                    <a:lumMod val="50000"/>
                    <a:lumOff val="50000"/>
                  </a:schemeClr>
                </a:solidFill>
                <a:latin typeface="Arial"/>
                <a:ea typeface="+mn-ea"/>
                <a:cs typeface="Arial"/>
              </a:rPr>
              <a:t>normer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18364" y="1201003"/>
            <a:ext cx="8666329" cy="3108543"/>
          </a:xfrm>
          <a:prstGeom prst="rect">
            <a:avLst/>
          </a:prstGeom>
          <a:noFill/>
        </p:spPr>
        <p:txBody>
          <a:bodyPr wrap="square" rtlCol="0">
            <a:spAutoFit/>
          </a:bodyPr>
          <a:lstStyle/>
          <a:p>
            <a:r>
              <a:rPr lang="sv-SE" sz="2800" dirty="0"/>
              <a:t>Förmågor: </a:t>
            </a:r>
          </a:p>
          <a:p>
            <a:pPr lvl="0"/>
            <a:r>
              <a:rPr lang="sv-SE" sz="2800" dirty="0"/>
              <a:t>Redogöra för samhällsfrågor såsom yttrandefrihet, </a:t>
            </a:r>
            <a:r>
              <a:rPr lang="sv-SE" sz="2800" dirty="0" err="1"/>
              <a:t>näthat</a:t>
            </a:r>
            <a:r>
              <a:rPr lang="sv-SE" sz="2800" dirty="0"/>
              <a:t> och feminism.</a:t>
            </a:r>
          </a:p>
          <a:p>
            <a:pPr lvl="0"/>
            <a:r>
              <a:rPr lang="sv-SE" sz="2800" dirty="0"/>
              <a:t>Tillämpning av samhällsvetenskapliga begrepp</a:t>
            </a:r>
          </a:p>
          <a:p>
            <a:pPr lvl="0"/>
            <a:r>
              <a:rPr lang="sv-SE" sz="2800" dirty="0"/>
              <a:t>Analysera komplexa samhällsfrågor (orsak, konsekvens, åtgärd)</a:t>
            </a:r>
          </a:p>
          <a:p>
            <a:r>
              <a:rPr lang="sv-SE" sz="2800" dirty="0"/>
              <a:t>Argumentera och värdera andras argument</a:t>
            </a:r>
          </a:p>
        </p:txBody>
      </p:sp>
    </p:spTree>
    <p:extLst>
      <p:ext uri="{BB962C8B-B14F-4D97-AF65-F5344CB8AC3E}">
        <p14:creationId xmlns:p14="http://schemas.microsoft.com/office/powerpoint/2010/main" val="14622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det beror på!</a:t>
            </a:r>
          </a:p>
        </p:txBody>
      </p:sp>
      <p:sp>
        <p:nvSpPr>
          <p:cNvPr id="12290"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2 –</a:t>
            </a:r>
          </a:p>
        </p:txBody>
      </p:sp>
      <p:sp>
        <p:nvSpPr>
          <p:cNvPr id="6" name="Rektangel 5"/>
          <p:cNvSpPr/>
          <p:nvPr/>
        </p:nvSpPr>
        <p:spPr>
          <a:xfrm>
            <a:off x="2479675" y="3149600"/>
            <a:ext cx="4460875" cy="2093913"/>
          </a:xfrm>
          <a:prstGeom prst="rect">
            <a:avLst/>
          </a:prstGeom>
        </p:spPr>
        <p:txBody>
          <a:bodyPr>
            <a:spAutoFit/>
          </a:bodyPr>
          <a:lstStyle/>
          <a:p>
            <a:pPr fontAlgn="auto">
              <a:spcBef>
                <a:spcPts val="0"/>
              </a:spcBef>
              <a:spcAft>
                <a:spcPts val="0"/>
              </a:spcAft>
              <a:defRPr/>
            </a:pPr>
            <a:r>
              <a:rPr lang="sv-SE" sz="1700" b="1" dirty="0">
                <a:solidFill>
                  <a:schemeClr val="tx1">
                    <a:lumMod val="50000"/>
                    <a:lumOff val="50000"/>
                  </a:schemeClr>
                </a:solidFill>
                <a:latin typeface="Arial"/>
                <a:ea typeface="+mn-ea"/>
                <a:cs typeface="Arial"/>
              </a:rPr>
              <a:t>”Traditionellt sett har idrott,</a:t>
            </a:r>
            <a:r>
              <a:rPr lang="sv-SE" sz="1700" dirty="0">
                <a:solidFill>
                  <a:schemeClr val="tx1">
                    <a:lumMod val="50000"/>
                    <a:lumOff val="50000"/>
                  </a:schemeClr>
                </a:solidFill>
                <a:latin typeface="Arial"/>
                <a:ea typeface="+mn-ea"/>
                <a:cs typeface="Arial"/>
              </a:rPr>
              <a:t> inte minst lagbollssporter, varit förknippade med manlighet eller maskulinitet. Kvinnor har då på olika sätt förlöjligats, både skrattats åt men också sexualiserats”</a:t>
            </a:r>
          </a:p>
          <a:p>
            <a:pPr fontAlgn="auto">
              <a:spcBef>
                <a:spcPts val="0"/>
              </a:spcBef>
              <a:spcAft>
                <a:spcPts val="0"/>
              </a:spcAft>
              <a:defRPr/>
            </a:pPr>
            <a:endParaRPr lang="sv-SE" sz="1700" dirty="0">
              <a:solidFill>
                <a:schemeClr val="tx1">
                  <a:lumMod val="50000"/>
                  <a:lumOff val="50000"/>
                </a:schemeClr>
              </a:solidFill>
              <a:latin typeface="Arial"/>
              <a:ea typeface="+mn-ea"/>
              <a:cs typeface="Arial"/>
            </a:endParaRPr>
          </a:p>
          <a:p>
            <a:pPr fontAlgn="auto">
              <a:spcBef>
                <a:spcPts val="0"/>
              </a:spcBef>
              <a:spcAft>
                <a:spcPts val="0"/>
              </a:spcAft>
              <a:defRPr/>
            </a:pPr>
            <a:r>
              <a:rPr lang="sv-SE" sz="1400" i="1" dirty="0">
                <a:solidFill>
                  <a:schemeClr val="tx1">
                    <a:lumMod val="50000"/>
                    <a:lumOff val="50000"/>
                  </a:schemeClr>
                </a:solidFill>
                <a:latin typeface="Arial"/>
                <a:ea typeface="+mn-ea"/>
                <a:cs typeface="Arial"/>
              </a:rPr>
              <a:t>Susanna Hedenborg, </a:t>
            </a:r>
          </a:p>
          <a:p>
            <a:pPr fontAlgn="auto">
              <a:spcBef>
                <a:spcPts val="0"/>
              </a:spcBef>
              <a:spcAft>
                <a:spcPts val="0"/>
              </a:spcAft>
              <a:defRPr/>
            </a:pPr>
            <a:r>
              <a:rPr lang="sv-SE" sz="1400" dirty="0">
                <a:solidFill>
                  <a:schemeClr val="tx1">
                    <a:lumMod val="50000"/>
                    <a:lumOff val="50000"/>
                  </a:schemeClr>
                </a:solidFill>
                <a:latin typeface="Arial"/>
                <a:ea typeface="+mn-ea"/>
                <a:cs typeface="Arial"/>
              </a:rPr>
              <a:t>professor i idrottsvetenskap vid Malmö högskola</a:t>
            </a:r>
            <a:r>
              <a:rPr lang="sv-SE" sz="1400" i="1" dirty="0">
                <a:solidFill>
                  <a:schemeClr val="tx1">
                    <a:lumMod val="50000"/>
                    <a:lumOff val="50000"/>
                  </a:schemeClr>
                </a:solidFill>
                <a:latin typeface="Arial"/>
                <a:ea typeface="+mn-ea"/>
                <a:cs typeface="Arial"/>
              </a:rPr>
              <a:t>.</a:t>
            </a:r>
          </a:p>
        </p:txBody>
      </p:sp>
      <p:pic>
        <p:nvPicPr>
          <p:cNvPr id="12292" name="Bildobjekt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1603375"/>
            <a:ext cx="27209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Bildobjekt 12" descr="Dator_m_spricka.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5950" y="222250"/>
            <a:ext cx="330041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4"/>
          <p:cNvSpPr>
            <a:spLocks noChangeArrowheads="1"/>
          </p:cNvSpPr>
          <p:nvPr/>
        </p:nvSpPr>
        <p:spPr bwMode="auto">
          <a:xfrm>
            <a:off x="155575" y="6413500"/>
            <a:ext cx="45784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sz="1000" dirty="0" smtClean="0">
                <a:solidFill>
                  <a:schemeClr val="bg1"/>
                </a:solidFill>
                <a:latin typeface="Arial" charset="0"/>
                <a:cs typeface="Arial" charset="0"/>
              </a:rPr>
              <a:t>Ur: Näthatet mot landslaget: ”Lesbiska horor”. Sveriges Radio P3. 2013-07-11.</a:t>
            </a:r>
            <a:endParaRPr lang="sv-SE" sz="1000" dirty="0">
              <a:solidFill>
                <a:schemeClr val="bg1"/>
              </a:solidFill>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det beror på!</a:t>
            </a:r>
          </a:p>
        </p:txBody>
      </p:sp>
      <p:sp>
        <p:nvSpPr>
          <p:cNvPr id="8194"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2 –</a:t>
            </a:r>
          </a:p>
        </p:txBody>
      </p:sp>
      <p:sp>
        <p:nvSpPr>
          <p:cNvPr id="8195" name="textruta 10"/>
          <p:cNvSpPr txBox="1">
            <a:spLocks noChangeArrowheads="1"/>
          </p:cNvSpPr>
          <p:nvPr/>
        </p:nvSpPr>
        <p:spPr bwMode="auto">
          <a:xfrm>
            <a:off x="0" y="159385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Diskutera</a:t>
            </a:r>
            <a:endParaRPr lang="sv-SE" sz="2600" b="1" dirty="0">
              <a:solidFill>
                <a:srgbClr val="F28874"/>
              </a:solidFill>
              <a:latin typeface="Arial" charset="0"/>
              <a:cs typeface="Arial" charset="0"/>
            </a:endParaRPr>
          </a:p>
        </p:txBody>
      </p:sp>
      <p:sp>
        <p:nvSpPr>
          <p:cNvPr id="8196" name="Rektangel 2"/>
          <p:cNvSpPr>
            <a:spLocks noChangeArrowheads="1"/>
          </p:cNvSpPr>
          <p:nvPr/>
        </p:nvSpPr>
        <p:spPr bwMode="auto">
          <a:xfrm>
            <a:off x="1289050" y="2159000"/>
            <a:ext cx="6565900" cy="226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0000"/>
              </a:lnSpc>
            </a:pPr>
            <a:endParaRPr lang="sv-SE" sz="1700" b="1" dirty="0">
              <a:solidFill>
                <a:srgbClr val="7F7F7F"/>
              </a:solidFill>
              <a:latin typeface="Arial" charset="0"/>
              <a:cs typeface="Arial" charset="0"/>
            </a:endParaRPr>
          </a:p>
          <a:p>
            <a:pPr marL="742950" lvl="1" indent="-285750">
              <a:buFont typeface="Arial" panose="020B0604020202020204" pitchFamily="34" charset="0"/>
              <a:buChar char="•"/>
            </a:pPr>
            <a:r>
              <a:rPr lang="sv-SE" sz="1700" b="1" dirty="0" smtClean="0">
                <a:solidFill>
                  <a:srgbClr val="7F7F7F"/>
                </a:solidFill>
                <a:latin typeface="Arial" charset="0"/>
                <a:cs typeface="Arial" charset="0"/>
              </a:rPr>
              <a:t>På </a:t>
            </a:r>
            <a:r>
              <a:rPr lang="sv-SE" sz="1700" b="1" dirty="0">
                <a:solidFill>
                  <a:srgbClr val="7F7F7F"/>
                </a:solidFill>
                <a:latin typeface="Arial" charset="0"/>
                <a:cs typeface="Arial" charset="0"/>
              </a:rPr>
              <a:t>vilket sätt kan kommentarer som </a:t>
            </a:r>
            <a:r>
              <a:rPr lang="sv-SE" sz="1700" b="1" dirty="0" smtClean="0">
                <a:solidFill>
                  <a:srgbClr val="7F7F7F"/>
                </a:solidFill>
                <a:latin typeface="Arial" charset="0"/>
                <a:cs typeface="Arial" charset="0"/>
              </a:rPr>
              <a:t>i exemplet begränsa </a:t>
            </a:r>
            <a:r>
              <a:rPr lang="sv-SE" sz="1700" b="1" dirty="0">
                <a:solidFill>
                  <a:srgbClr val="7F7F7F"/>
                </a:solidFill>
                <a:latin typeface="Arial" charset="0"/>
                <a:cs typeface="Arial" charset="0"/>
              </a:rPr>
              <a:t>människor</a:t>
            </a:r>
            <a:r>
              <a:rPr lang="sv-SE" sz="1700" b="1" dirty="0" smtClean="0">
                <a:solidFill>
                  <a:srgbClr val="7F7F7F"/>
                </a:solidFill>
                <a:latin typeface="Arial" charset="0"/>
                <a:cs typeface="Arial" charset="0"/>
              </a:rPr>
              <a:t>?</a:t>
            </a:r>
          </a:p>
          <a:p>
            <a:pPr marL="742950" lvl="1" indent="-285750">
              <a:buFont typeface="Arial" panose="020B0604020202020204" pitchFamily="34" charset="0"/>
              <a:buChar char="•"/>
            </a:pPr>
            <a:r>
              <a:rPr lang="sv-SE" sz="1700" b="1" dirty="0">
                <a:solidFill>
                  <a:srgbClr val="7F7F7F"/>
                </a:solidFill>
                <a:latin typeface="Arial" charset="0"/>
                <a:cs typeface="Arial" charset="0"/>
              </a:rPr>
              <a:t>Vad finns det för skillnader </a:t>
            </a:r>
            <a:r>
              <a:rPr lang="sv-SE" sz="1700" b="1" dirty="0" smtClean="0">
                <a:solidFill>
                  <a:srgbClr val="7F7F7F"/>
                </a:solidFill>
                <a:latin typeface="Arial" charset="0"/>
                <a:cs typeface="Arial" charset="0"/>
              </a:rPr>
              <a:t>när </a:t>
            </a:r>
            <a:r>
              <a:rPr lang="sv-SE" sz="1700" b="1" dirty="0">
                <a:solidFill>
                  <a:srgbClr val="7F7F7F"/>
                </a:solidFill>
                <a:latin typeface="Arial" charset="0"/>
                <a:cs typeface="Arial" charset="0"/>
              </a:rPr>
              <a:t>sexism och homofobi uttrycks på och utanför nätet?</a:t>
            </a:r>
          </a:p>
          <a:p>
            <a:pPr lvl="1"/>
            <a:endParaRPr lang="sv-SE" sz="1700" b="1" dirty="0">
              <a:solidFill>
                <a:srgbClr val="7F7F7F"/>
              </a:solidFill>
              <a:latin typeface="Arial" charset="0"/>
              <a:cs typeface="Arial" charset="0"/>
            </a:endParaRPr>
          </a:p>
          <a:p>
            <a:pPr>
              <a:lnSpc>
                <a:spcPct val="110000"/>
              </a:lnSpc>
            </a:pPr>
            <a:endParaRPr lang="sv-SE" sz="1700" b="1" dirty="0" smtClean="0">
              <a:solidFill>
                <a:srgbClr val="7F7F7F"/>
              </a:solidFill>
              <a:latin typeface="Arial" charset="0"/>
              <a:cs typeface="Arial" charset="0"/>
            </a:endParaRPr>
          </a:p>
          <a:p>
            <a:pPr>
              <a:lnSpc>
                <a:spcPct val="110000"/>
              </a:lnSpc>
            </a:pPr>
            <a:endParaRPr lang="sv-SE" sz="1700" b="1" dirty="0">
              <a:solidFill>
                <a:srgbClr val="7F7F7F"/>
              </a:solidFill>
              <a:latin typeface="Arial" charset="0"/>
              <a:cs typeface="Arial" charset="0"/>
            </a:endParaRPr>
          </a:p>
        </p:txBody>
      </p:sp>
      <p:pic>
        <p:nvPicPr>
          <p:cNvPr id="8197"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4125913"/>
            <a:ext cx="33940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520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vilka konsekvenser det får!</a:t>
            </a:r>
          </a:p>
        </p:txBody>
      </p:sp>
      <p:sp>
        <p:nvSpPr>
          <p:cNvPr id="20482"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3 –</a:t>
            </a:r>
          </a:p>
        </p:txBody>
      </p:sp>
      <p:sp>
        <p:nvSpPr>
          <p:cNvPr id="20483" name="textruta 8"/>
          <p:cNvSpPr txBox="1">
            <a:spLocks noChangeArrowheads="1"/>
          </p:cNvSpPr>
          <p:nvPr/>
        </p:nvSpPr>
        <p:spPr bwMode="auto">
          <a:xfrm>
            <a:off x="0" y="2239963"/>
            <a:ext cx="9144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”Den som är på nätet får nätet tåla.”</a:t>
            </a:r>
            <a:endParaRPr lang="sv-SE" sz="2600" b="1" dirty="0">
              <a:solidFill>
                <a:srgbClr val="F28874"/>
              </a:solidFill>
              <a:latin typeface="Arial" charset="0"/>
              <a:cs typeface="Arial" charset="0"/>
            </a:endParaRPr>
          </a:p>
        </p:txBody>
      </p:sp>
      <p:pic>
        <p:nvPicPr>
          <p:cNvPr id="20484" name="Bildobjekt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4088" y="3675063"/>
            <a:ext cx="4560887"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ruta 6"/>
          <p:cNvSpPr txBox="1">
            <a:spLocks noChangeArrowheads="1"/>
          </p:cNvSpPr>
          <p:nvPr/>
        </p:nvSpPr>
        <p:spPr bwMode="auto">
          <a:xfrm>
            <a:off x="1152525" y="3589338"/>
            <a:ext cx="20415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sv-SE" sz="1000" b="1">
                <a:solidFill>
                  <a:srgbClr val="F28874"/>
                </a:solidFill>
                <a:latin typeface="Arial" charset="0"/>
                <a:cs typeface="Arial" charset="0"/>
              </a:rPr>
              <a:t>HÅLLER MED</a:t>
            </a:r>
          </a:p>
        </p:txBody>
      </p:sp>
      <p:sp>
        <p:nvSpPr>
          <p:cNvPr id="20486" name="textruta 7"/>
          <p:cNvSpPr txBox="1">
            <a:spLocks noChangeArrowheads="1"/>
          </p:cNvSpPr>
          <p:nvPr/>
        </p:nvSpPr>
        <p:spPr bwMode="auto">
          <a:xfrm>
            <a:off x="6835775" y="3589338"/>
            <a:ext cx="20415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sv-SE" sz="1000" b="1">
                <a:solidFill>
                  <a:srgbClr val="F28874"/>
                </a:solidFill>
                <a:latin typeface="Arial" charset="0"/>
                <a:cs typeface="Arial" charset="0"/>
              </a:rPr>
              <a:t>HÅLLER INTE MED</a:t>
            </a:r>
          </a:p>
        </p:txBody>
      </p:sp>
      <p:pic>
        <p:nvPicPr>
          <p:cNvPr id="20487" name="Bildobjekt 2" descr="tummeu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25" y="3778250"/>
            <a:ext cx="8413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Bildobjekt 9" descr="tummen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3275" y="3829050"/>
            <a:ext cx="6556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vilka konsekvenser det får!</a:t>
            </a:r>
          </a:p>
        </p:txBody>
      </p:sp>
      <p:sp>
        <p:nvSpPr>
          <p:cNvPr id="23554"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3 –</a:t>
            </a:r>
          </a:p>
        </p:txBody>
      </p:sp>
      <p:sp>
        <p:nvSpPr>
          <p:cNvPr id="23556" name="textruta 5"/>
          <p:cNvSpPr txBox="1">
            <a:spLocks noChangeArrowheads="1"/>
          </p:cNvSpPr>
          <p:nvPr/>
        </p:nvSpPr>
        <p:spPr bwMode="auto">
          <a:xfrm>
            <a:off x="-87312" y="1465263"/>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Diskutera i grupp</a:t>
            </a:r>
            <a:endParaRPr lang="sv-SE" sz="2600" b="1" dirty="0">
              <a:solidFill>
                <a:srgbClr val="F28874"/>
              </a:solidFill>
              <a:latin typeface="Arial" charset="0"/>
              <a:cs typeface="Arial" charset="0"/>
            </a:endParaRPr>
          </a:p>
        </p:txBody>
      </p:sp>
      <p:sp>
        <p:nvSpPr>
          <p:cNvPr id="7" name="Rektangel 6"/>
          <p:cNvSpPr/>
          <p:nvPr/>
        </p:nvSpPr>
        <p:spPr>
          <a:xfrm>
            <a:off x="1443038" y="2153444"/>
            <a:ext cx="6767513" cy="615553"/>
          </a:xfrm>
          <a:prstGeom prst="rect">
            <a:avLst/>
          </a:prstGeom>
        </p:spPr>
        <p:txBody>
          <a:bodyPr>
            <a:spAutoFit/>
          </a:bodyPr>
          <a:lstStyle/>
          <a:p>
            <a:pPr marL="742950" lvl="1" indent="-285750" fontAlgn="auto">
              <a:spcBef>
                <a:spcPts val="0"/>
              </a:spcBef>
              <a:spcAft>
                <a:spcPts val="0"/>
              </a:spcAft>
              <a:buFont typeface="Arial"/>
              <a:buChar char="•"/>
              <a:defRPr/>
            </a:pPr>
            <a:r>
              <a:rPr lang="sv-SE" sz="1700" b="1" dirty="0">
                <a:solidFill>
                  <a:schemeClr val="tx1">
                    <a:lumMod val="50000"/>
                    <a:lumOff val="50000"/>
                  </a:schemeClr>
                </a:solidFill>
                <a:latin typeface="Arial"/>
                <a:cs typeface="Arial"/>
              </a:rPr>
              <a:t>Vad tror ni att den som skrivit kommentaren menar</a:t>
            </a:r>
            <a:r>
              <a:rPr lang="sv-SE" sz="1700" b="1" dirty="0" smtClean="0">
                <a:solidFill>
                  <a:schemeClr val="tx1">
                    <a:lumMod val="50000"/>
                    <a:lumOff val="50000"/>
                  </a:schemeClr>
                </a:solidFill>
                <a:latin typeface="Arial"/>
                <a:cs typeface="Arial"/>
              </a:rPr>
              <a:t>?</a:t>
            </a:r>
          </a:p>
          <a:p>
            <a:pPr marL="742950" lvl="1" indent="-285750" fontAlgn="auto">
              <a:spcBef>
                <a:spcPts val="0"/>
              </a:spcBef>
              <a:spcAft>
                <a:spcPts val="0"/>
              </a:spcAft>
              <a:buFont typeface="Arial"/>
              <a:buChar char="•"/>
              <a:defRPr/>
            </a:pPr>
            <a:r>
              <a:rPr lang="sv-SE" sz="1700" b="1" dirty="0" smtClean="0">
                <a:solidFill>
                  <a:schemeClr val="tx1">
                    <a:lumMod val="50000"/>
                    <a:lumOff val="50000"/>
                  </a:schemeClr>
                </a:solidFill>
                <a:latin typeface="Arial"/>
                <a:cs typeface="Arial"/>
              </a:rPr>
              <a:t>Hur tänker ni kring det?</a:t>
            </a:r>
          </a:p>
        </p:txBody>
      </p:sp>
      <p:pic>
        <p:nvPicPr>
          <p:cNvPr id="8" name="Bildobjekt 7" descr="Namnlös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641" y="2710587"/>
            <a:ext cx="5452918" cy="3005619"/>
          </a:xfrm>
          <a:prstGeom prst="rect">
            <a:avLst/>
          </a:prstGeom>
        </p:spPr>
      </p:pic>
    </p:spTree>
    <p:extLst>
      <p:ext uri="{BB962C8B-B14F-4D97-AF65-F5344CB8AC3E}">
        <p14:creationId xmlns:p14="http://schemas.microsoft.com/office/powerpoint/2010/main" val="1053753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vilka konsekvenser det får!</a:t>
            </a:r>
          </a:p>
        </p:txBody>
      </p:sp>
      <p:sp>
        <p:nvSpPr>
          <p:cNvPr id="23554"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3 –</a:t>
            </a:r>
          </a:p>
        </p:txBody>
      </p:sp>
      <p:pic>
        <p:nvPicPr>
          <p:cNvPr id="23555" name="Bildobjekt 4" descr="diskuterabi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8275" y="977900"/>
            <a:ext cx="247491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ruta 5"/>
          <p:cNvSpPr txBox="1">
            <a:spLocks noChangeArrowheads="1"/>
          </p:cNvSpPr>
          <p:nvPr/>
        </p:nvSpPr>
        <p:spPr bwMode="auto">
          <a:xfrm>
            <a:off x="0" y="2684463"/>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Diskutera</a:t>
            </a:r>
          </a:p>
        </p:txBody>
      </p:sp>
      <p:sp>
        <p:nvSpPr>
          <p:cNvPr id="7" name="Rektangel 6"/>
          <p:cNvSpPr/>
          <p:nvPr/>
        </p:nvSpPr>
        <p:spPr>
          <a:xfrm>
            <a:off x="1225550" y="3384550"/>
            <a:ext cx="6767513" cy="1400383"/>
          </a:xfrm>
          <a:prstGeom prst="rect">
            <a:avLst/>
          </a:prstGeom>
        </p:spPr>
        <p:txBody>
          <a:bodyPr>
            <a:spAutoFit/>
          </a:bodyPr>
          <a:lstStyle/>
          <a:p>
            <a:pPr marL="742950" lvl="1" indent="-285750" fontAlgn="auto">
              <a:spcBef>
                <a:spcPts val="0"/>
              </a:spcBef>
              <a:spcAft>
                <a:spcPts val="0"/>
              </a:spcAft>
              <a:buFont typeface="Arial"/>
              <a:buChar char="•"/>
              <a:defRPr/>
            </a:pPr>
            <a:r>
              <a:rPr lang="sv-SE" sz="1700" b="1" dirty="0">
                <a:solidFill>
                  <a:schemeClr val="tx1">
                    <a:lumMod val="50000"/>
                    <a:lumOff val="50000"/>
                  </a:schemeClr>
                </a:solidFill>
                <a:latin typeface="Arial"/>
                <a:ea typeface="+mn-ea"/>
                <a:cs typeface="Arial"/>
              </a:rPr>
              <a:t>Politiker och journalister är andra grupper som ofta blir utsatta för </a:t>
            </a:r>
            <a:r>
              <a:rPr lang="sv-SE" sz="1700" b="1" dirty="0" err="1">
                <a:solidFill>
                  <a:schemeClr val="tx1">
                    <a:lumMod val="50000"/>
                    <a:lumOff val="50000"/>
                  </a:schemeClr>
                </a:solidFill>
                <a:latin typeface="Arial"/>
                <a:ea typeface="+mn-ea"/>
                <a:cs typeface="Arial"/>
              </a:rPr>
              <a:t>näthat</a:t>
            </a:r>
            <a:r>
              <a:rPr lang="sv-SE" sz="1700" b="1" dirty="0">
                <a:solidFill>
                  <a:schemeClr val="tx1">
                    <a:lumMod val="50000"/>
                    <a:lumOff val="50000"/>
                  </a:schemeClr>
                </a:solidFill>
                <a:latin typeface="Arial"/>
                <a:ea typeface="+mn-ea"/>
                <a:cs typeface="Arial"/>
              </a:rPr>
              <a:t>, vad tänker ni kring det? </a:t>
            </a:r>
          </a:p>
          <a:p>
            <a:pPr marL="742950" lvl="1" indent="-285750" fontAlgn="auto">
              <a:spcBef>
                <a:spcPts val="0"/>
              </a:spcBef>
              <a:spcAft>
                <a:spcPts val="0"/>
              </a:spcAft>
              <a:buFont typeface="Arial"/>
              <a:buChar char="•"/>
              <a:defRPr/>
            </a:pPr>
            <a:r>
              <a:rPr lang="sv-SE" sz="1700" b="1" dirty="0">
                <a:solidFill>
                  <a:schemeClr val="tx1">
                    <a:lumMod val="50000"/>
                    <a:lumOff val="50000"/>
                  </a:schemeClr>
                </a:solidFill>
                <a:latin typeface="Arial"/>
                <a:ea typeface="+mn-ea"/>
                <a:cs typeface="Arial"/>
              </a:rPr>
              <a:t>Vad </a:t>
            </a:r>
            <a:r>
              <a:rPr lang="sv-SE" sz="1700" b="1" dirty="0" smtClean="0">
                <a:solidFill>
                  <a:schemeClr val="tx1">
                    <a:lumMod val="50000"/>
                    <a:lumOff val="50000"/>
                  </a:schemeClr>
                </a:solidFill>
                <a:latin typeface="Arial"/>
                <a:ea typeface="+mn-ea"/>
                <a:cs typeface="Arial"/>
              </a:rPr>
              <a:t>kan det få för konsekvenser om alla människor vänjer sig vid att bli utsatta för </a:t>
            </a:r>
            <a:r>
              <a:rPr lang="sv-SE" sz="1700" b="1" dirty="0" err="1" smtClean="0">
                <a:solidFill>
                  <a:schemeClr val="tx1">
                    <a:lumMod val="50000"/>
                    <a:lumOff val="50000"/>
                  </a:schemeClr>
                </a:solidFill>
                <a:latin typeface="Arial"/>
                <a:ea typeface="+mn-ea"/>
                <a:cs typeface="Arial"/>
              </a:rPr>
              <a:t>näthat</a:t>
            </a:r>
            <a:r>
              <a:rPr lang="sv-SE" sz="1700" b="1" dirty="0" smtClean="0">
                <a:solidFill>
                  <a:schemeClr val="tx1">
                    <a:lumMod val="50000"/>
                    <a:lumOff val="50000"/>
                  </a:schemeClr>
                </a:solidFill>
                <a:latin typeface="Arial"/>
                <a:ea typeface="+mn-ea"/>
                <a:cs typeface="Arial"/>
              </a:rPr>
              <a:t>? För enskilda personer och för samhället i stort.</a:t>
            </a:r>
            <a:endParaRPr lang="sv-SE" sz="1700" b="1" dirty="0">
              <a:solidFill>
                <a:schemeClr val="tx1">
                  <a:lumMod val="50000"/>
                  <a:lumOff val="50000"/>
                </a:schemeClr>
              </a:solidFill>
              <a:latin typeface="Arial"/>
              <a:ea typeface="+mn-ea"/>
              <a:cs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5603"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5604"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Yttrandefrihet</a:t>
            </a:r>
          </a:p>
        </p:txBody>
      </p:sp>
      <p:sp>
        <p:nvSpPr>
          <p:cNvPr id="9" name="Rektangel 8"/>
          <p:cNvSpPr/>
          <p:nvPr/>
        </p:nvSpPr>
        <p:spPr>
          <a:xfrm>
            <a:off x="2559050" y="4189413"/>
            <a:ext cx="5318125" cy="877163"/>
          </a:xfrm>
          <a:prstGeom prst="rect">
            <a:avLst/>
          </a:prstGeom>
        </p:spPr>
        <p:txBody>
          <a:bodyPr>
            <a:spAutoFit/>
          </a:bodyPr>
          <a:lstStyle/>
          <a:p>
            <a:pPr lvl="1" fontAlgn="auto">
              <a:spcBef>
                <a:spcPts val="0"/>
              </a:spcBef>
              <a:spcAft>
                <a:spcPts val="0"/>
              </a:spcAft>
              <a:defRPr/>
            </a:pPr>
            <a:r>
              <a:rPr lang="sv-SE" sz="1700" b="1" dirty="0" smtClean="0">
                <a:solidFill>
                  <a:schemeClr val="tx1">
                    <a:lumMod val="50000"/>
                    <a:lumOff val="50000"/>
                  </a:schemeClr>
                </a:solidFill>
                <a:latin typeface="Arial"/>
                <a:ea typeface="+mn-ea"/>
                <a:cs typeface="Arial"/>
              </a:rPr>
              <a:t>Är det olagligt att lägga ut </a:t>
            </a:r>
            <a:r>
              <a:rPr lang="sv-SE" sz="1700" b="1" dirty="0">
                <a:solidFill>
                  <a:schemeClr val="tx1">
                    <a:lumMod val="50000"/>
                    <a:lumOff val="50000"/>
                  </a:schemeClr>
                </a:solidFill>
                <a:latin typeface="Arial"/>
                <a:ea typeface="+mn-ea"/>
                <a:cs typeface="Arial"/>
              </a:rPr>
              <a:t>en film på </a:t>
            </a:r>
            <a:r>
              <a:rPr lang="sv-SE" sz="1700" b="1" dirty="0" err="1">
                <a:solidFill>
                  <a:schemeClr val="tx1">
                    <a:lumMod val="50000"/>
                    <a:lumOff val="50000"/>
                  </a:schemeClr>
                </a:solidFill>
                <a:latin typeface="Arial"/>
                <a:ea typeface="+mn-ea"/>
                <a:cs typeface="Arial"/>
              </a:rPr>
              <a:t>Vimeo</a:t>
            </a:r>
            <a:r>
              <a:rPr lang="sv-SE" sz="1700" b="1" dirty="0">
                <a:solidFill>
                  <a:schemeClr val="tx1">
                    <a:lumMod val="50000"/>
                    <a:lumOff val="50000"/>
                  </a:schemeClr>
                </a:solidFill>
                <a:latin typeface="Arial"/>
                <a:ea typeface="+mn-ea"/>
                <a:cs typeface="Arial"/>
              </a:rPr>
              <a:t> där </a:t>
            </a:r>
            <a:r>
              <a:rPr lang="sv-SE" sz="1700" b="1" dirty="0" smtClean="0">
                <a:solidFill>
                  <a:schemeClr val="tx1">
                    <a:lumMod val="50000"/>
                    <a:lumOff val="50000"/>
                  </a:schemeClr>
                </a:solidFill>
                <a:latin typeface="Arial"/>
                <a:ea typeface="+mn-ea"/>
                <a:cs typeface="Arial"/>
              </a:rPr>
              <a:t>din kompis har </a:t>
            </a:r>
            <a:r>
              <a:rPr lang="sv-SE" sz="1700" b="1" dirty="0">
                <a:solidFill>
                  <a:schemeClr val="tx1">
                    <a:lumMod val="50000"/>
                    <a:lumOff val="50000"/>
                  </a:schemeClr>
                </a:solidFill>
                <a:latin typeface="Arial"/>
                <a:ea typeface="+mn-ea"/>
                <a:cs typeface="Arial"/>
              </a:rPr>
              <a:t>en t-shirt med texten ”Häng Gud”?</a:t>
            </a:r>
          </a:p>
        </p:txBody>
      </p:sp>
      <p:sp>
        <p:nvSpPr>
          <p:cNvPr id="3" name="Rektangel 2"/>
          <p:cNvSpPr/>
          <p:nvPr/>
        </p:nvSpPr>
        <p:spPr>
          <a:xfrm>
            <a:off x="3066185" y="3294514"/>
            <a:ext cx="3011629" cy="7551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6627"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6628"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Hets mot folkgrupp</a:t>
            </a:r>
          </a:p>
        </p:txBody>
      </p:sp>
      <p:sp>
        <p:nvSpPr>
          <p:cNvPr id="9" name="Rektangel 8"/>
          <p:cNvSpPr/>
          <p:nvPr/>
        </p:nvSpPr>
        <p:spPr>
          <a:xfrm>
            <a:off x="2957513" y="4189413"/>
            <a:ext cx="5316537" cy="615950"/>
          </a:xfrm>
          <a:prstGeom prst="rect">
            <a:avLst/>
          </a:prstGeom>
        </p:spPr>
        <p:txBody>
          <a:bodyPr>
            <a:spAutoFit/>
          </a:bodyPr>
          <a:lstStyle/>
          <a:p>
            <a:pPr lvl="1" fontAlgn="auto">
              <a:spcBef>
                <a:spcPts val="0"/>
              </a:spcBef>
              <a:spcAft>
                <a:spcPts val="0"/>
              </a:spcAft>
              <a:defRPr/>
            </a:pPr>
            <a:r>
              <a:rPr lang="sv-SE" sz="1700" b="1" dirty="0">
                <a:solidFill>
                  <a:schemeClr val="tx1">
                    <a:lumMod val="50000"/>
                    <a:lumOff val="50000"/>
                  </a:schemeClr>
                </a:solidFill>
                <a:latin typeface="Arial"/>
                <a:ea typeface="+mn-ea"/>
                <a:cs typeface="Arial"/>
              </a:rPr>
              <a:t>Får </a:t>
            </a:r>
            <a:r>
              <a:rPr lang="sv-SE" sz="1700" b="1" dirty="0" smtClean="0">
                <a:solidFill>
                  <a:schemeClr val="tx1">
                    <a:lumMod val="50000"/>
                    <a:lumOff val="50000"/>
                  </a:schemeClr>
                </a:solidFill>
                <a:latin typeface="Arial"/>
                <a:ea typeface="+mn-ea"/>
                <a:cs typeface="Arial"/>
              </a:rPr>
              <a:t>din </a:t>
            </a:r>
            <a:r>
              <a:rPr lang="sv-SE" sz="1700" b="1" dirty="0">
                <a:solidFill>
                  <a:schemeClr val="tx1">
                    <a:lumMod val="50000"/>
                    <a:lumOff val="50000"/>
                  </a:schemeClr>
                </a:solidFill>
                <a:latin typeface="Arial"/>
                <a:ea typeface="+mn-ea"/>
                <a:cs typeface="Arial"/>
              </a:rPr>
              <a:t>klasskompis ha ett hakkors </a:t>
            </a:r>
          </a:p>
          <a:p>
            <a:pPr lvl="1" fontAlgn="auto">
              <a:spcBef>
                <a:spcPts val="0"/>
              </a:spcBef>
              <a:spcAft>
                <a:spcPts val="0"/>
              </a:spcAft>
              <a:defRPr/>
            </a:pPr>
            <a:r>
              <a:rPr lang="sv-SE" sz="1700" b="1" dirty="0">
                <a:solidFill>
                  <a:schemeClr val="tx1">
                    <a:lumMod val="50000"/>
                    <a:lumOff val="50000"/>
                  </a:schemeClr>
                </a:solidFill>
                <a:latin typeface="Arial"/>
                <a:ea typeface="+mn-ea"/>
                <a:cs typeface="Arial"/>
              </a:rPr>
              <a:t>som profilbild?</a:t>
            </a:r>
          </a:p>
        </p:txBody>
      </p:sp>
      <p:pic>
        <p:nvPicPr>
          <p:cNvPr id="3" name="Bildobjekt 2"/>
          <p:cNvPicPr>
            <a:picLocks noChangeAspect="1"/>
          </p:cNvPicPr>
          <p:nvPr/>
        </p:nvPicPr>
        <p:blipFill>
          <a:blip r:embed="rId5"/>
          <a:stretch>
            <a:fillRect/>
          </a:stretch>
        </p:blipFill>
        <p:spPr>
          <a:xfrm>
            <a:off x="3017385" y="3157290"/>
            <a:ext cx="3109229" cy="85351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9699"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9700"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8" y="4322763"/>
            <a:ext cx="13287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Barnpornografi</a:t>
            </a:r>
            <a:endParaRPr lang="sv-SE" sz="2600" b="1" dirty="0">
              <a:solidFill>
                <a:srgbClr val="F28874"/>
              </a:solidFill>
              <a:latin typeface="Arial" charset="0"/>
              <a:cs typeface="Arial" charset="0"/>
            </a:endParaRPr>
          </a:p>
        </p:txBody>
      </p:sp>
      <p:sp>
        <p:nvSpPr>
          <p:cNvPr id="29702" name="Rektangel 8"/>
          <p:cNvSpPr>
            <a:spLocks noChangeArrowheads="1"/>
          </p:cNvSpPr>
          <p:nvPr/>
        </p:nvSpPr>
        <p:spPr bwMode="auto">
          <a:xfrm>
            <a:off x="2016125" y="4176713"/>
            <a:ext cx="6669088"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Din</a:t>
            </a:r>
            <a:r>
              <a:rPr lang="sv-SE" sz="1700" b="1" dirty="0">
                <a:solidFill>
                  <a:srgbClr val="7F7F7F"/>
                </a:solidFill>
                <a:latin typeface="Arial" charset="0"/>
                <a:cs typeface="Arial" charset="0"/>
              </a:rPr>
              <a:t>  kompis har tagit en bild av sin </a:t>
            </a:r>
            <a:r>
              <a:rPr lang="sv-SE" sz="1700" b="1" dirty="0" smtClean="0">
                <a:solidFill>
                  <a:srgbClr val="7F7F7F"/>
                </a:solidFill>
                <a:latin typeface="Arial" charset="0"/>
                <a:cs typeface="Arial" charset="0"/>
              </a:rPr>
              <a:t>kille </a:t>
            </a:r>
            <a:r>
              <a:rPr lang="sv-SE" sz="1700" b="1" dirty="0">
                <a:solidFill>
                  <a:srgbClr val="7F7F7F"/>
                </a:solidFill>
                <a:latin typeface="Arial" charset="0"/>
                <a:cs typeface="Arial" charset="0"/>
              </a:rPr>
              <a:t>n</a:t>
            </a:r>
            <a:r>
              <a:rPr lang="sv-SE" sz="1700" b="1" dirty="0" smtClean="0">
                <a:solidFill>
                  <a:srgbClr val="7F7F7F"/>
                </a:solidFill>
                <a:latin typeface="Arial" charset="0"/>
                <a:cs typeface="Arial" charset="0"/>
              </a:rPr>
              <a:t>är han </a:t>
            </a:r>
            <a:r>
              <a:rPr lang="sv-SE" sz="1700" b="1" dirty="0">
                <a:solidFill>
                  <a:srgbClr val="7F7F7F"/>
                </a:solidFill>
                <a:latin typeface="Arial" charset="0"/>
                <a:cs typeface="Arial" charset="0"/>
              </a:rPr>
              <a:t>poserar naken och skickar bilden till </a:t>
            </a:r>
            <a:r>
              <a:rPr lang="sv-SE" sz="1700" b="1" dirty="0" smtClean="0">
                <a:solidFill>
                  <a:srgbClr val="7F7F7F"/>
                </a:solidFill>
                <a:latin typeface="Arial" charset="0"/>
                <a:cs typeface="Arial" charset="0"/>
              </a:rPr>
              <a:t>dig. Du och din kompis är </a:t>
            </a:r>
            <a:r>
              <a:rPr lang="sv-SE" sz="1700" b="1" dirty="0">
                <a:solidFill>
                  <a:srgbClr val="7F7F7F"/>
                </a:solidFill>
                <a:latin typeface="Arial" charset="0"/>
                <a:cs typeface="Arial" charset="0"/>
              </a:rPr>
              <a:t>16 år och din kompis </a:t>
            </a:r>
            <a:r>
              <a:rPr lang="sv-SE" sz="1700" b="1" dirty="0" smtClean="0">
                <a:solidFill>
                  <a:srgbClr val="7F7F7F"/>
                </a:solidFill>
                <a:latin typeface="Arial" charset="0"/>
                <a:cs typeface="Arial" charset="0"/>
              </a:rPr>
              <a:t>kille </a:t>
            </a:r>
            <a:r>
              <a:rPr lang="sv-SE" sz="1700" b="1" dirty="0">
                <a:solidFill>
                  <a:srgbClr val="7F7F7F"/>
                </a:solidFill>
                <a:latin typeface="Arial" charset="0"/>
                <a:cs typeface="Arial" charset="0"/>
              </a:rPr>
              <a:t>är 15. </a:t>
            </a:r>
            <a:r>
              <a:rPr lang="sv-SE" sz="1700" b="1" dirty="0" smtClean="0">
                <a:solidFill>
                  <a:srgbClr val="7F7F7F"/>
                </a:solidFill>
                <a:latin typeface="Arial" charset="0"/>
                <a:cs typeface="Arial" charset="0"/>
              </a:rPr>
              <a:t>Du visar </a:t>
            </a:r>
            <a:r>
              <a:rPr lang="sv-SE" sz="1700" b="1" dirty="0">
                <a:solidFill>
                  <a:srgbClr val="7F7F7F"/>
                </a:solidFill>
                <a:latin typeface="Arial" charset="0"/>
                <a:cs typeface="Arial" charset="0"/>
              </a:rPr>
              <a:t>bilden för </a:t>
            </a:r>
            <a:r>
              <a:rPr lang="sv-SE" sz="1700" b="1" dirty="0" smtClean="0">
                <a:solidFill>
                  <a:srgbClr val="7F7F7F"/>
                </a:solidFill>
                <a:latin typeface="Arial" charset="0"/>
                <a:cs typeface="Arial" charset="0"/>
              </a:rPr>
              <a:t>en annan kompis innan du raderar den. </a:t>
            </a:r>
            <a:endParaRPr lang="sv-SE" sz="1700" b="1" dirty="0">
              <a:solidFill>
                <a:srgbClr val="7F7F7F"/>
              </a:solidFill>
              <a:latin typeface="Arial" charset="0"/>
              <a:cs typeface="Arial" charset="0"/>
            </a:endParaRPr>
          </a:p>
          <a:p>
            <a:pPr marL="285750" lvl="0" indent="-285750">
              <a:buFont typeface="Arial" panose="020B0604020202020204" pitchFamily="34" charset="0"/>
              <a:buChar char="•"/>
            </a:pPr>
            <a:r>
              <a:rPr lang="sv-SE" sz="1700" b="1" dirty="0">
                <a:solidFill>
                  <a:srgbClr val="7F7F7F"/>
                </a:solidFill>
                <a:latin typeface="Arial" charset="0"/>
                <a:cs typeface="Arial" charset="0"/>
              </a:rPr>
              <a:t>Har din kompis som tagit bilden begått ett brott?	</a:t>
            </a:r>
          </a:p>
          <a:p>
            <a:pPr marL="285750" lvl="0" indent="-285750">
              <a:buFont typeface="Arial" panose="020B0604020202020204" pitchFamily="34" charset="0"/>
              <a:buChar char="•"/>
            </a:pPr>
            <a:r>
              <a:rPr lang="sv-SE" sz="1700" b="1" dirty="0">
                <a:solidFill>
                  <a:srgbClr val="7F7F7F"/>
                </a:solidFill>
                <a:latin typeface="Arial" charset="0"/>
                <a:cs typeface="Arial" charset="0"/>
              </a:rPr>
              <a:t>Har </a:t>
            </a:r>
            <a:r>
              <a:rPr lang="sv-SE" sz="1700" b="1" dirty="0" smtClean="0">
                <a:solidFill>
                  <a:srgbClr val="7F7F7F"/>
                </a:solidFill>
                <a:latin typeface="Arial" charset="0"/>
                <a:cs typeface="Arial" charset="0"/>
              </a:rPr>
              <a:t>du? </a:t>
            </a:r>
            <a:endParaRPr lang="sv-SE" sz="1700" b="1" dirty="0">
              <a:solidFill>
                <a:srgbClr val="7F7F7F"/>
              </a:solidFill>
              <a:latin typeface="Arial" charset="0"/>
              <a:cs typeface="Arial" charset="0"/>
            </a:endParaRPr>
          </a:p>
          <a:p>
            <a:r>
              <a:rPr lang="sv-SE" sz="1600" dirty="0"/>
              <a:t> </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3032357" y="3198079"/>
            <a:ext cx="3109229" cy="853514"/>
          </a:xfrm>
          <a:prstGeom prst="rect">
            <a:avLst/>
          </a:prstGeom>
        </p:spPr>
      </p:pic>
    </p:spTree>
    <p:extLst>
      <p:ext uri="{BB962C8B-B14F-4D97-AF65-F5344CB8AC3E}">
        <p14:creationId xmlns:p14="http://schemas.microsoft.com/office/powerpoint/2010/main" val="24327738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8675"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8676"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Förtal</a:t>
            </a:r>
          </a:p>
        </p:txBody>
      </p:sp>
      <p:sp>
        <p:nvSpPr>
          <p:cNvPr id="28678" name="Rektangel 8"/>
          <p:cNvSpPr>
            <a:spLocks noChangeArrowheads="1"/>
          </p:cNvSpPr>
          <p:nvPr/>
        </p:nvSpPr>
        <p:spPr bwMode="auto">
          <a:xfrm>
            <a:off x="3119438" y="4176713"/>
            <a:ext cx="49212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a:solidFill>
                  <a:srgbClr val="7F7F7F"/>
                </a:solidFill>
                <a:latin typeface="Arial" charset="0"/>
                <a:cs typeface="Arial" charset="0"/>
              </a:rPr>
              <a:t>Någon på din skola lägger upp en bild på Instagram på din kompis och skriver att </a:t>
            </a:r>
          </a:p>
          <a:p>
            <a:r>
              <a:rPr lang="sv-SE" sz="1700" b="1">
                <a:solidFill>
                  <a:srgbClr val="7F7F7F"/>
                </a:solidFill>
                <a:latin typeface="Arial" charset="0"/>
                <a:cs typeface="Arial" charset="0"/>
              </a:rPr>
              <a:t>hen är en ”jävla hora som ligger med allt </a:t>
            </a:r>
          </a:p>
          <a:p>
            <a:r>
              <a:rPr lang="sv-SE" sz="1700" b="1">
                <a:solidFill>
                  <a:srgbClr val="7F7F7F"/>
                </a:solidFill>
                <a:latin typeface="Arial" charset="0"/>
                <a:cs typeface="Arial" charset="0"/>
              </a:rPr>
              <a:t>som rör sig”. Är det här förtal?</a:t>
            </a:r>
          </a:p>
        </p:txBody>
      </p:sp>
      <p:pic>
        <p:nvPicPr>
          <p:cNvPr id="3" name="Bildobjekt 2"/>
          <p:cNvPicPr>
            <a:picLocks noChangeAspect="1"/>
          </p:cNvPicPr>
          <p:nvPr/>
        </p:nvPicPr>
        <p:blipFill>
          <a:blip r:embed="rId5"/>
          <a:stretch>
            <a:fillRect/>
          </a:stretch>
        </p:blipFill>
        <p:spPr>
          <a:xfrm>
            <a:off x="3017385" y="3349906"/>
            <a:ext cx="3109229" cy="85351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5603"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5604"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Yttrandefrihet</a:t>
            </a:r>
          </a:p>
        </p:txBody>
      </p:sp>
      <p:sp>
        <p:nvSpPr>
          <p:cNvPr id="9" name="Rektangel 8"/>
          <p:cNvSpPr/>
          <p:nvPr/>
        </p:nvSpPr>
        <p:spPr>
          <a:xfrm>
            <a:off x="2559050" y="4189413"/>
            <a:ext cx="5318125" cy="877163"/>
          </a:xfrm>
          <a:prstGeom prst="rect">
            <a:avLst/>
          </a:prstGeom>
        </p:spPr>
        <p:txBody>
          <a:bodyPr>
            <a:spAutoFit/>
          </a:bodyPr>
          <a:lstStyle/>
          <a:p>
            <a:pPr lvl="1" fontAlgn="auto">
              <a:spcBef>
                <a:spcPts val="0"/>
              </a:spcBef>
              <a:spcAft>
                <a:spcPts val="0"/>
              </a:spcAft>
              <a:defRPr/>
            </a:pPr>
            <a:r>
              <a:rPr lang="sv-SE" sz="1700" b="1" dirty="0" smtClean="0">
                <a:solidFill>
                  <a:prstClr val="black">
                    <a:lumMod val="50000"/>
                    <a:lumOff val="50000"/>
                  </a:prstClr>
                </a:solidFill>
                <a:latin typeface="Arial"/>
                <a:cs typeface="Arial"/>
              </a:rPr>
              <a:t>Är det olagligt att lägga ut </a:t>
            </a:r>
            <a:r>
              <a:rPr lang="sv-SE" sz="1700" b="1" dirty="0">
                <a:solidFill>
                  <a:prstClr val="black">
                    <a:lumMod val="50000"/>
                    <a:lumOff val="50000"/>
                  </a:prstClr>
                </a:solidFill>
                <a:latin typeface="Arial"/>
                <a:cs typeface="Arial"/>
              </a:rPr>
              <a:t>en film på </a:t>
            </a:r>
            <a:r>
              <a:rPr lang="sv-SE" sz="1700" b="1" dirty="0" err="1">
                <a:solidFill>
                  <a:prstClr val="black">
                    <a:lumMod val="50000"/>
                    <a:lumOff val="50000"/>
                  </a:prstClr>
                </a:solidFill>
                <a:latin typeface="Arial"/>
                <a:cs typeface="Arial"/>
              </a:rPr>
              <a:t>Vimeo</a:t>
            </a:r>
            <a:r>
              <a:rPr lang="sv-SE" sz="1700" b="1" dirty="0">
                <a:solidFill>
                  <a:prstClr val="black">
                    <a:lumMod val="50000"/>
                    <a:lumOff val="50000"/>
                  </a:prstClr>
                </a:solidFill>
                <a:latin typeface="Arial"/>
                <a:cs typeface="Arial"/>
              </a:rPr>
              <a:t> där </a:t>
            </a:r>
            <a:r>
              <a:rPr lang="sv-SE" sz="1700" b="1" dirty="0" smtClean="0">
                <a:solidFill>
                  <a:prstClr val="black">
                    <a:lumMod val="50000"/>
                    <a:lumOff val="50000"/>
                  </a:prstClr>
                </a:solidFill>
                <a:latin typeface="Arial"/>
                <a:cs typeface="Arial"/>
              </a:rPr>
              <a:t>din kompis har </a:t>
            </a:r>
            <a:r>
              <a:rPr lang="sv-SE" sz="1700" b="1" dirty="0">
                <a:solidFill>
                  <a:prstClr val="black">
                    <a:lumMod val="50000"/>
                    <a:lumOff val="50000"/>
                  </a:prstClr>
                </a:solidFill>
                <a:latin typeface="Arial"/>
                <a:cs typeface="Arial"/>
              </a:rPr>
              <a:t>en t-shirt med texten ”Häng Gud”?</a:t>
            </a:r>
          </a:p>
        </p:txBody>
      </p:sp>
      <p:sp>
        <p:nvSpPr>
          <p:cNvPr id="3" name="Rektangel 2"/>
          <p:cNvSpPr/>
          <p:nvPr/>
        </p:nvSpPr>
        <p:spPr>
          <a:xfrm>
            <a:off x="3066185" y="3294514"/>
            <a:ext cx="3011629" cy="7551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endParaRPr>
          </a:p>
        </p:txBody>
      </p:sp>
    </p:spTree>
    <p:extLst>
      <p:ext uri="{BB962C8B-B14F-4D97-AF65-F5344CB8AC3E}">
        <p14:creationId xmlns:p14="http://schemas.microsoft.com/office/powerpoint/2010/main" val="1495849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8675"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8676"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Kränkande fotografering</a:t>
            </a:r>
            <a:endParaRPr lang="sv-SE" sz="2600" b="1" dirty="0">
              <a:solidFill>
                <a:srgbClr val="F28874"/>
              </a:solidFill>
              <a:latin typeface="Arial" charset="0"/>
              <a:cs typeface="Arial" charset="0"/>
            </a:endParaRPr>
          </a:p>
        </p:txBody>
      </p:sp>
      <p:sp>
        <p:nvSpPr>
          <p:cNvPr id="28678" name="Rektangel 8"/>
          <p:cNvSpPr>
            <a:spLocks noChangeArrowheads="1"/>
          </p:cNvSpPr>
          <p:nvPr/>
        </p:nvSpPr>
        <p:spPr bwMode="auto">
          <a:xfrm>
            <a:off x="3119438" y="4176713"/>
            <a:ext cx="49212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Får din kompis fota en annan kompis som sover, utan att kompisen vet om det?</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2528775" y="3297180"/>
            <a:ext cx="4277519" cy="853514"/>
          </a:xfrm>
          <a:prstGeom prst="rect">
            <a:avLst/>
          </a:prstGeom>
        </p:spPr>
      </p:pic>
    </p:spTree>
    <p:extLst>
      <p:ext uri="{BB962C8B-B14F-4D97-AF65-F5344CB8AC3E}">
        <p14:creationId xmlns:p14="http://schemas.microsoft.com/office/powerpoint/2010/main" val="35978181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9699"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9700"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7" y="4322763"/>
            <a:ext cx="13287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Förtal</a:t>
            </a:r>
            <a:endParaRPr lang="sv-SE" sz="2600" b="1" dirty="0">
              <a:solidFill>
                <a:srgbClr val="F28874"/>
              </a:solidFill>
              <a:latin typeface="Arial" charset="0"/>
              <a:cs typeface="Arial" charset="0"/>
            </a:endParaRPr>
          </a:p>
        </p:txBody>
      </p:sp>
      <p:sp>
        <p:nvSpPr>
          <p:cNvPr id="29702" name="Rektangel 8"/>
          <p:cNvSpPr>
            <a:spLocks noChangeArrowheads="1"/>
          </p:cNvSpPr>
          <p:nvPr/>
        </p:nvSpPr>
        <p:spPr bwMode="auto">
          <a:xfrm>
            <a:off x="2016125" y="4176713"/>
            <a:ext cx="66690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Någon</a:t>
            </a:r>
            <a:r>
              <a:rPr lang="sv-SE" sz="1700" b="1" dirty="0">
                <a:solidFill>
                  <a:srgbClr val="7F7F7F"/>
                </a:solidFill>
                <a:latin typeface="Arial" charset="0"/>
                <a:cs typeface="Arial" charset="0"/>
              </a:rPr>
              <a:t>  har lagt ut en bild på Facebook av en elev på din skola som är jättefull och halvnaken. </a:t>
            </a:r>
            <a:r>
              <a:rPr lang="sv-SE" sz="1700" b="1" dirty="0" smtClean="0">
                <a:solidFill>
                  <a:srgbClr val="7F7F7F"/>
                </a:solidFill>
                <a:latin typeface="Arial" charset="0"/>
                <a:cs typeface="Arial" charset="0"/>
              </a:rPr>
              <a:t>Din kompis </a:t>
            </a:r>
            <a:r>
              <a:rPr lang="sv-SE" sz="1700" b="1" dirty="0">
                <a:solidFill>
                  <a:srgbClr val="7F7F7F"/>
                </a:solidFill>
                <a:latin typeface="Arial" charset="0"/>
                <a:cs typeface="Arial" charset="0"/>
              </a:rPr>
              <a:t>delar bilden, men skriver inte någon kommentar till den. </a:t>
            </a:r>
            <a:r>
              <a:rPr lang="sv-SE" sz="1700" b="1" dirty="0" smtClean="0">
                <a:solidFill>
                  <a:srgbClr val="7F7F7F"/>
                </a:solidFill>
                <a:latin typeface="Arial" charset="0"/>
                <a:cs typeface="Arial" charset="0"/>
              </a:rPr>
              <a:t>Är </a:t>
            </a:r>
            <a:r>
              <a:rPr lang="sv-SE" sz="1700" b="1" dirty="0">
                <a:solidFill>
                  <a:srgbClr val="7F7F7F"/>
                </a:solidFill>
                <a:latin typeface="Arial" charset="0"/>
                <a:cs typeface="Arial" charset="0"/>
              </a:rPr>
              <a:t>det olagligt</a:t>
            </a:r>
            <a:r>
              <a:rPr lang="sv-SE" sz="1700" b="1" dirty="0" smtClean="0">
                <a:solidFill>
                  <a:srgbClr val="7F7F7F"/>
                </a:solidFill>
                <a:latin typeface="Arial" charset="0"/>
                <a:cs typeface="Arial" charset="0"/>
              </a:rPr>
              <a:t>?</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3032357" y="3284538"/>
            <a:ext cx="3109229" cy="85351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9699"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9700"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7" y="4322763"/>
            <a:ext cx="13287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Förtal</a:t>
            </a:r>
            <a:endParaRPr lang="sv-SE" sz="2600" b="1" dirty="0">
              <a:solidFill>
                <a:srgbClr val="F28874"/>
              </a:solidFill>
              <a:latin typeface="Arial" charset="0"/>
              <a:cs typeface="Arial" charset="0"/>
            </a:endParaRPr>
          </a:p>
        </p:txBody>
      </p:sp>
      <p:sp>
        <p:nvSpPr>
          <p:cNvPr id="29702" name="Rektangel 8"/>
          <p:cNvSpPr>
            <a:spLocks noChangeArrowheads="1"/>
          </p:cNvSpPr>
          <p:nvPr/>
        </p:nvSpPr>
        <p:spPr bwMode="auto">
          <a:xfrm>
            <a:off x="2016125" y="4176713"/>
            <a:ext cx="66690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En kompis till dig har lagt upp en bild av sig själv där hen poserar utan så mycket kläder på sig. I kommentarsfältet skriver flera personer att hen är billig och ser äcklig ut. Skulle kommentarerna kunna klassas som förtal? </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3032357" y="3269715"/>
            <a:ext cx="3109229" cy="853514"/>
          </a:xfrm>
          <a:prstGeom prst="rect">
            <a:avLst/>
          </a:prstGeom>
        </p:spPr>
      </p:pic>
    </p:spTree>
    <p:extLst>
      <p:ext uri="{BB962C8B-B14F-4D97-AF65-F5344CB8AC3E}">
        <p14:creationId xmlns:p14="http://schemas.microsoft.com/office/powerpoint/2010/main" val="6759356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7651"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7652"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a:solidFill>
                  <a:srgbClr val="F28874"/>
                </a:solidFill>
                <a:latin typeface="Arial" charset="0"/>
                <a:cs typeface="Arial" charset="0"/>
              </a:rPr>
              <a:t>Förolämpning</a:t>
            </a:r>
          </a:p>
        </p:txBody>
      </p:sp>
      <p:sp>
        <p:nvSpPr>
          <p:cNvPr id="9" name="Rektangel 8"/>
          <p:cNvSpPr/>
          <p:nvPr/>
        </p:nvSpPr>
        <p:spPr>
          <a:xfrm>
            <a:off x="2636838" y="4189413"/>
            <a:ext cx="5316537" cy="615553"/>
          </a:xfrm>
          <a:prstGeom prst="rect">
            <a:avLst/>
          </a:prstGeom>
        </p:spPr>
        <p:txBody>
          <a:bodyPr>
            <a:spAutoFit/>
          </a:bodyPr>
          <a:lstStyle/>
          <a:p>
            <a:pPr lvl="1" fontAlgn="auto">
              <a:spcBef>
                <a:spcPts val="0"/>
              </a:spcBef>
              <a:spcAft>
                <a:spcPts val="0"/>
              </a:spcAft>
              <a:defRPr/>
            </a:pPr>
            <a:r>
              <a:rPr lang="sv-SE" sz="1700" b="1" dirty="0" smtClean="0">
                <a:solidFill>
                  <a:schemeClr val="tx1">
                    <a:lumMod val="50000"/>
                    <a:lumOff val="50000"/>
                  </a:schemeClr>
                </a:solidFill>
                <a:latin typeface="Arial"/>
                <a:ea typeface="+mn-ea"/>
                <a:cs typeface="Arial"/>
              </a:rPr>
              <a:t>Är det lagligt att skriva ”Du är så sjukt ful” på någons Facebookvägg?</a:t>
            </a:r>
            <a:endParaRPr lang="sv-SE" sz="1700" b="1" dirty="0">
              <a:solidFill>
                <a:schemeClr val="tx1">
                  <a:lumMod val="50000"/>
                  <a:lumOff val="50000"/>
                </a:schemeClr>
              </a:solidFill>
              <a:latin typeface="Arial"/>
              <a:ea typeface="+mn-ea"/>
              <a:cs typeface="Arial"/>
            </a:endParaRPr>
          </a:p>
        </p:txBody>
      </p:sp>
      <p:pic>
        <p:nvPicPr>
          <p:cNvPr id="3" name="Bildobjekt 2"/>
          <p:cNvPicPr>
            <a:picLocks noChangeAspect="1"/>
          </p:cNvPicPr>
          <p:nvPr/>
        </p:nvPicPr>
        <p:blipFill>
          <a:blip r:embed="rId5"/>
          <a:stretch>
            <a:fillRect/>
          </a:stretch>
        </p:blipFill>
        <p:spPr>
          <a:xfrm>
            <a:off x="3055938" y="3284538"/>
            <a:ext cx="3109229" cy="85351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gäller på nätet</a:t>
            </a:r>
          </a:p>
        </p:txBody>
      </p:sp>
      <p:sp>
        <p:nvSpPr>
          <p:cNvPr id="27651"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7652"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Olaga hot</a:t>
            </a:r>
            <a:endParaRPr lang="sv-SE" sz="2600" b="1" dirty="0">
              <a:solidFill>
                <a:srgbClr val="F28874"/>
              </a:solidFill>
              <a:latin typeface="Arial" charset="0"/>
              <a:cs typeface="Arial" charset="0"/>
            </a:endParaRPr>
          </a:p>
        </p:txBody>
      </p:sp>
      <p:sp>
        <p:nvSpPr>
          <p:cNvPr id="9" name="Rektangel 8"/>
          <p:cNvSpPr/>
          <p:nvPr/>
        </p:nvSpPr>
        <p:spPr>
          <a:xfrm>
            <a:off x="3055938" y="4189413"/>
            <a:ext cx="5316537" cy="1661993"/>
          </a:xfrm>
          <a:prstGeom prst="rect">
            <a:avLst/>
          </a:prstGeom>
        </p:spPr>
        <p:txBody>
          <a:bodyPr>
            <a:spAutoFit/>
          </a:bodyPr>
          <a:lstStyle/>
          <a:p>
            <a:r>
              <a:rPr lang="sv-SE" sz="1700" b="1" dirty="0" smtClean="0">
                <a:solidFill>
                  <a:schemeClr val="tx1">
                    <a:lumMod val="50000"/>
                    <a:lumOff val="50000"/>
                  </a:schemeClr>
                </a:solidFill>
                <a:latin typeface="Arial"/>
                <a:ea typeface="+mn-ea"/>
                <a:cs typeface="Arial"/>
              </a:rPr>
              <a:t>Din kompis</a:t>
            </a:r>
            <a:r>
              <a:rPr lang="sv-SE" sz="1700" b="1" dirty="0">
                <a:solidFill>
                  <a:schemeClr val="tx1">
                    <a:lumMod val="50000"/>
                    <a:lumOff val="50000"/>
                  </a:schemeClr>
                </a:solidFill>
                <a:latin typeface="Arial"/>
                <a:ea typeface="+mn-ea"/>
                <a:cs typeface="Arial"/>
              </a:rPr>
              <a:t>  försvarar en kompis som blivit attackerad anonymt på Ask. Efter ett tag dyker en ny kommentar upp: ”Jag vet var din lillebror går på dagis så om jag var du skulle jag ta det jävligt lugnt”. </a:t>
            </a:r>
            <a:r>
              <a:rPr lang="sv-SE" sz="1700" b="1" dirty="0" smtClean="0">
                <a:solidFill>
                  <a:schemeClr val="tx1">
                    <a:lumMod val="50000"/>
                    <a:lumOff val="50000"/>
                  </a:schemeClr>
                </a:solidFill>
                <a:latin typeface="Arial"/>
                <a:ea typeface="+mn-ea"/>
                <a:cs typeface="Arial"/>
              </a:rPr>
              <a:t>Din kompis </a:t>
            </a:r>
            <a:r>
              <a:rPr lang="sv-SE" sz="1700" b="1" dirty="0">
                <a:solidFill>
                  <a:schemeClr val="tx1">
                    <a:lumMod val="50000"/>
                    <a:lumOff val="50000"/>
                  </a:schemeClr>
                </a:solidFill>
                <a:latin typeface="Arial"/>
                <a:ea typeface="+mn-ea"/>
                <a:cs typeface="Arial"/>
              </a:rPr>
              <a:t>blir oerhört rädd. </a:t>
            </a:r>
            <a:r>
              <a:rPr lang="sv-SE" sz="1700" b="1" dirty="0" smtClean="0">
                <a:solidFill>
                  <a:schemeClr val="tx1">
                    <a:lumMod val="50000"/>
                    <a:lumOff val="50000"/>
                  </a:schemeClr>
                </a:solidFill>
                <a:latin typeface="Arial"/>
                <a:ea typeface="+mn-ea"/>
                <a:cs typeface="Arial"/>
              </a:rPr>
              <a:t>Är </a:t>
            </a:r>
            <a:r>
              <a:rPr lang="sv-SE" sz="1700" b="1" dirty="0">
                <a:solidFill>
                  <a:schemeClr val="tx1">
                    <a:lumMod val="50000"/>
                    <a:lumOff val="50000"/>
                  </a:schemeClr>
                </a:solidFill>
                <a:latin typeface="Arial"/>
                <a:ea typeface="+mn-ea"/>
                <a:cs typeface="Arial"/>
              </a:rPr>
              <a:t>det här ett olaga hot</a:t>
            </a:r>
            <a:r>
              <a:rPr lang="sv-SE" sz="1700" b="1" dirty="0" smtClean="0">
                <a:solidFill>
                  <a:schemeClr val="tx1">
                    <a:lumMod val="50000"/>
                    <a:lumOff val="50000"/>
                  </a:schemeClr>
                </a:solidFill>
                <a:latin typeface="Arial"/>
                <a:ea typeface="+mn-ea"/>
                <a:cs typeface="Arial"/>
              </a:rPr>
              <a:t>?</a:t>
            </a:r>
            <a:endParaRPr lang="sv-SE" sz="1700" b="1" dirty="0">
              <a:solidFill>
                <a:schemeClr val="tx1">
                  <a:lumMod val="50000"/>
                  <a:lumOff val="50000"/>
                </a:schemeClr>
              </a:solidFill>
              <a:latin typeface="Arial"/>
              <a:ea typeface="+mn-ea"/>
              <a:cs typeface="Arial"/>
            </a:endParaRPr>
          </a:p>
        </p:txBody>
      </p:sp>
      <p:pic>
        <p:nvPicPr>
          <p:cNvPr id="3" name="Bildobjekt 2"/>
          <p:cNvPicPr>
            <a:picLocks noChangeAspect="1"/>
          </p:cNvPicPr>
          <p:nvPr/>
        </p:nvPicPr>
        <p:blipFill>
          <a:blip r:embed="rId5"/>
          <a:stretch>
            <a:fillRect/>
          </a:stretch>
        </p:blipFill>
        <p:spPr>
          <a:xfrm>
            <a:off x="3055938" y="3316372"/>
            <a:ext cx="3109229" cy="853514"/>
          </a:xfrm>
          <a:prstGeom prst="rect">
            <a:avLst/>
          </a:prstGeom>
        </p:spPr>
      </p:pic>
    </p:spTree>
    <p:extLst>
      <p:ext uri="{BB962C8B-B14F-4D97-AF65-F5344CB8AC3E}">
        <p14:creationId xmlns:p14="http://schemas.microsoft.com/office/powerpoint/2010/main" val="3280072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a:t>
            </a:r>
            <a:r>
              <a:rPr lang="sv-SE" b="1" dirty="0" err="1">
                <a:solidFill>
                  <a:schemeClr val="tx1">
                    <a:lumMod val="50000"/>
                    <a:lumOff val="50000"/>
                  </a:schemeClr>
                </a:solidFill>
                <a:latin typeface="Arial"/>
                <a:ea typeface="+mn-ea"/>
                <a:cs typeface="Arial"/>
              </a:rPr>
              <a:t>näthat</a:t>
            </a:r>
            <a:r>
              <a:rPr lang="sv-SE" b="1" dirty="0">
                <a:solidFill>
                  <a:schemeClr val="tx1">
                    <a:lumMod val="50000"/>
                    <a:lumOff val="50000"/>
                  </a:schemeClr>
                </a:solidFill>
                <a:latin typeface="Arial"/>
                <a:ea typeface="+mn-ea"/>
                <a:cs typeface="Arial"/>
              </a:rPr>
              <a:t> är</a:t>
            </a:r>
          </a:p>
        </p:txBody>
      </p:sp>
      <p:sp>
        <p:nvSpPr>
          <p:cNvPr id="4098"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1 –</a:t>
            </a:r>
          </a:p>
        </p:txBody>
      </p:sp>
      <p:sp>
        <p:nvSpPr>
          <p:cNvPr id="7" name="textruta 6"/>
          <p:cNvSpPr txBox="1"/>
          <p:nvPr/>
        </p:nvSpPr>
        <p:spPr>
          <a:xfrm>
            <a:off x="5214938" y="1697038"/>
            <a:ext cx="2990850" cy="492125"/>
          </a:xfrm>
          <a:prstGeom prst="rect">
            <a:avLst/>
          </a:prstGeom>
          <a:noFill/>
        </p:spPr>
        <p:txBody>
          <a:bodyPr>
            <a:spAutoFit/>
          </a:bodyPr>
          <a:lstStyle/>
          <a:p>
            <a:pPr fontAlgn="auto">
              <a:spcBef>
                <a:spcPts val="0"/>
              </a:spcBef>
              <a:spcAft>
                <a:spcPts val="0"/>
              </a:spcAft>
              <a:defRPr/>
            </a:pPr>
            <a:r>
              <a:rPr lang="sv-SE" sz="2600" b="1" dirty="0" smtClean="0">
                <a:solidFill>
                  <a:schemeClr val="tx1">
                    <a:lumMod val="50000"/>
                    <a:lumOff val="50000"/>
                  </a:schemeClr>
                </a:solidFill>
                <a:latin typeface="Arial"/>
                <a:ea typeface="+mn-ea"/>
                <a:cs typeface="Arial"/>
              </a:rPr>
              <a:t>Vill ni veta mer?</a:t>
            </a:r>
            <a:endParaRPr lang="sv-SE" sz="2600" b="1" dirty="0">
              <a:solidFill>
                <a:schemeClr val="tx1">
                  <a:lumMod val="50000"/>
                  <a:lumOff val="50000"/>
                </a:schemeClr>
              </a:solidFill>
              <a:latin typeface="Arial"/>
              <a:ea typeface="+mn-ea"/>
              <a:cs typeface="Arial"/>
            </a:endParaRPr>
          </a:p>
        </p:txBody>
      </p:sp>
      <p:sp>
        <p:nvSpPr>
          <p:cNvPr id="8" name="textruta 7"/>
          <p:cNvSpPr txBox="1"/>
          <p:nvPr/>
        </p:nvSpPr>
        <p:spPr>
          <a:xfrm>
            <a:off x="5214938" y="2214563"/>
            <a:ext cx="3363912" cy="1661993"/>
          </a:xfrm>
          <a:prstGeom prst="rect">
            <a:avLst/>
          </a:prstGeom>
          <a:noFill/>
        </p:spPr>
        <p:txBody>
          <a:bodyPr>
            <a:spAutoFit/>
          </a:bodyPr>
          <a:lstStyle/>
          <a:p>
            <a:pPr fontAlgn="auto">
              <a:spcBef>
                <a:spcPts val="0"/>
              </a:spcBef>
              <a:spcAft>
                <a:spcPts val="0"/>
              </a:spcAft>
              <a:defRPr/>
            </a:pPr>
            <a:r>
              <a:rPr lang="sv-SE" sz="1700" dirty="0">
                <a:solidFill>
                  <a:schemeClr val="tx1">
                    <a:lumMod val="50000"/>
                    <a:lumOff val="50000"/>
                  </a:schemeClr>
                </a:solidFill>
                <a:latin typeface="Arial"/>
                <a:ea typeface="+mn-ea"/>
                <a:cs typeface="Arial"/>
              </a:rPr>
              <a:t>Lyssna på </a:t>
            </a:r>
            <a:r>
              <a:rPr lang="sv-SE" sz="1700" dirty="0" smtClean="0">
                <a:solidFill>
                  <a:schemeClr val="tx1">
                    <a:lumMod val="50000"/>
                    <a:lumOff val="50000"/>
                  </a:schemeClr>
                </a:solidFill>
                <a:latin typeface="Arial"/>
                <a:ea typeface="+mn-ea"/>
                <a:cs typeface="Arial"/>
              </a:rPr>
              <a:t>serien </a:t>
            </a:r>
            <a:r>
              <a:rPr lang="sv-SE" sz="1700" dirty="0" err="1">
                <a:solidFill>
                  <a:schemeClr val="tx1">
                    <a:lumMod val="50000"/>
                    <a:lumOff val="50000"/>
                  </a:schemeClr>
                </a:solidFill>
                <a:latin typeface="Arial"/>
                <a:ea typeface="+mn-ea"/>
                <a:cs typeface="Arial"/>
              </a:rPr>
              <a:t>Juridikpodden</a:t>
            </a:r>
            <a:r>
              <a:rPr lang="sv-SE" sz="1700" dirty="0">
                <a:solidFill>
                  <a:schemeClr val="tx1">
                    <a:lumMod val="50000"/>
                    <a:lumOff val="50000"/>
                  </a:schemeClr>
                </a:solidFill>
                <a:latin typeface="Arial"/>
                <a:ea typeface="+mn-ea"/>
                <a:cs typeface="Arial"/>
              </a:rPr>
              <a:t> som tar upp </a:t>
            </a:r>
            <a:r>
              <a:rPr lang="sv-SE" sz="1700" dirty="0" smtClean="0">
                <a:solidFill>
                  <a:schemeClr val="tx1">
                    <a:lumMod val="50000"/>
                    <a:lumOff val="50000"/>
                  </a:schemeClr>
                </a:solidFill>
                <a:latin typeface="Arial"/>
                <a:ea typeface="+mn-ea"/>
                <a:cs typeface="Arial"/>
              </a:rPr>
              <a:t>mer om vad som gäller juridiskt </a:t>
            </a:r>
            <a:r>
              <a:rPr lang="sv-SE" sz="1700" dirty="0">
                <a:solidFill>
                  <a:schemeClr val="tx1">
                    <a:lumMod val="50000"/>
                    <a:lumOff val="50000"/>
                  </a:schemeClr>
                </a:solidFill>
                <a:latin typeface="Arial"/>
                <a:ea typeface="+mn-ea"/>
                <a:cs typeface="Arial"/>
              </a:rPr>
              <a:t>på nätet</a:t>
            </a:r>
            <a:r>
              <a:rPr lang="sv-SE" sz="1700" dirty="0" smtClean="0">
                <a:solidFill>
                  <a:schemeClr val="tx1">
                    <a:lumMod val="50000"/>
                    <a:lumOff val="50000"/>
                  </a:schemeClr>
                </a:solidFill>
                <a:latin typeface="Arial"/>
                <a:ea typeface="+mn-ea"/>
                <a:cs typeface="Arial"/>
              </a:rPr>
              <a:t>:</a:t>
            </a:r>
            <a:br>
              <a:rPr lang="sv-SE" sz="1700" dirty="0" smtClean="0">
                <a:solidFill>
                  <a:schemeClr val="tx1">
                    <a:lumMod val="50000"/>
                    <a:lumOff val="50000"/>
                  </a:schemeClr>
                </a:solidFill>
                <a:latin typeface="Arial"/>
                <a:ea typeface="+mn-ea"/>
                <a:cs typeface="Arial"/>
              </a:rPr>
            </a:br>
            <a:endParaRPr lang="sv-SE" sz="1700" dirty="0" smtClean="0">
              <a:solidFill>
                <a:schemeClr val="tx1">
                  <a:lumMod val="50000"/>
                  <a:lumOff val="50000"/>
                </a:schemeClr>
              </a:solidFill>
              <a:latin typeface="Arial"/>
              <a:ea typeface="+mn-ea"/>
              <a:cs typeface="Arial"/>
            </a:endParaRPr>
          </a:p>
          <a:p>
            <a:pPr marL="285750" indent="-285750" fontAlgn="auto">
              <a:spcBef>
                <a:spcPts val="0"/>
              </a:spcBef>
              <a:spcAft>
                <a:spcPts val="0"/>
              </a:spcAft>
              <a:buFont typeface="Arial" panose="020B0604020202020204" pitchFamily="34" charset="0"/>
              <a:buChar char="•"/>
              <a:defRPr/>
            </a:pPr>
            <a:r>
              <a:rPr lang="sv-SE" sz="1700" dirty="0" smtClean="0">
                <a:solidFill>
                  <a:schemeClr val="tx1">
                    <a:lumMod val="50000"/>
                    <a:lumOff val="50000"/>
                  </a:schemeClr>
                </a:solidFill>
                <a:latin typeface="Arial"/>
                <a:ea typeface="+mn-ea"/>
                <a:cs typeface="Arial"/>
              </a:rPr>
              <a:t>nohate.se/kategori/juridiken </a:t>
            </a:r>
            <a:endParaRPr lang="sv-SE" sz="1700" dirty="0">
              <a:solidFill>
                <a:schemeClr val="tx1">
                  <a:lumMod val="50000"/>
                  <a:lumOff val="50000"/>
                </a:schemeClr>
              </a:solidFill>
              <a:latin typeface="Arial"/>
              <a:ea typeface="+mn-ea"/>
              <a:cs typeface="Arial"/>
            </a:endParaRPr>
          </a:p>
          <a:p>
            <a:pPr fontAlgn="auto">
              <a:spcBef>
                <a:spcPts val="0"/>
              </a:spcBef>
              <a:spcAft>
                <a:spcPts val="0"/>
              </a:spcAft>
              <a:defRPr/>
            </a:pPr>
            <a:endParaRPr lang="sv-SE" sz="1700" dirty="0">
              <a:solidFill>
                <a:schemeClr val="tx1">
                  <a:lumMod val="50000"/>
                  <a:lumOff val="50000"/>
                </a:schemeClr>
              </a:solidFill>
              <a:latin typeface="Arial"/>
              <a:ea typeface="+mn-ea"/>
              <a:cs typeface="Arial"/>
            </a:endParaRPr>
          </a:p>
        </p:txBody>
      </p:sp>
      <p:pic>
        <p:nvPicPr>
          <p:cNvPr id="4101" name="Bildobjekt 9" descr="podd.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1582738"/>
            <a:ext cx="385445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0989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måste göras</a:t>
            </a:r>
          </a:p>
        </p:txBody>
      </p:sp>
      <p:sp>
        <p:nvSpPr>
          <p:cNvPr id="32770"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5 –</a:t>
            </a:r>
          </a:p>
        </p:txBody>
      </p:sp>
      <p:sp>
        <p:nvSpPr>
          <p:cNvPr id="32771" name="textruta 10"/>
          <p:cNvSpPr txBox="1">
            <a:spLocks noChangeArrowheads="1"/>
          </p:cNvSpPr>
          <p:nvPr/>
        </p:nvSpPr>
        <p:spPr bwMode="auto">
          <a:xfrm>
            <a:off x="0" y="11811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a:solidFill>
                  <a:srgbClr val="F28874"/>
                </a:solidFill>
                <a:latin typeface="Arial" charset="0"/>
                <a:cs typeface="Arial" charset="0"/>
              </a:rPr>
              <a:t>Det är vi tillsammans som formar nätet</a:t>
            </a:r>
            <a:r>
              <a:rPr lang="sv-SE" sz="2600" b="1" dirty="0" smtClean="0">
                <a:solidFill>
                  <a:srgbClr val="F28874"/>
                </a:solidFill>
                <a:latin typeface="Arial" charset="0"/>
                <a:cs typeface="Arial" charset="0"/>
              </a:rPr>
              <a:t>!?</a:t>
            </a:r>
            <a:endParaRPr lang="sv-SE" sz="2600" b="1" dirty="0">
              <a:solidFill>
                <a:srgbClr val="F28874"/>
              </a:solidFill>
              <a:latin typeface="Arial" charset="0"/>
              <a:cs typeface="Arial" charset="0"/>
            </a:endParaRPr>
          </a:p>
        </p:txBody>
      </p:sp>
      <p:pic>
        <p:nvPicPr>
          <p:cNvPr id="32772" name="Bildobjekt 4" descr="ren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1839913"/>
            <a:ext cx="47815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Bildobjekt 4" descr="SaekerKnap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1547813"/>
            <a:ext cx="21145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Bildobjekt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976438"/>
            <a:ext cx="51657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schemeClr val="tx1">
                    <a:lumMod val="50000"/>
                    <a:lumOff val="50000"/>
                  </a:schemeClr>
                </a:solidFill>
                <a:latin typeface="Arial"/>
                <a:ea typeface="+mn-ea"/>
                <a:cs typeface="Arial"/>
              </a:rPr>
              <a:t>Jag vet vad som måste göras</a:t>
            </a:r>
          </a:p>
        </p:txBody>
      </p:sp>
      <p:sp>
        <p:nvSpPr>
          <p:cNvPr id="36868"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5 –</a:t>
            </a:r>
          </a:p>
        </p:txBody>
      </p:sp>
      <p:sp>
        <p:nvSpPr>
          <p:cNvPr id="36869" name="textruta 10"/>
          <p:cNvSpPr txBox="1">
            <a:spLocks noChangeArrowheads="1"/>
          </p:cNvSpPr>
          <p:nvPr/>
        </p:nvSpPr>
        <p:spPr bwMode="auto">
          <a:xfrm>
            <a:off x="0" y="10747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3600" b="1" dirty="0" smtClean="0">
                <a:solidFill>
                  <a:srgbClr val="F28874"/>
                </a:solidFill>
                <a:latin typeface="Arial" charset="0"/>
                <a:cs typeface="Arial" charset="0"/>
              </a:rPr>
              <a:t>NO HATES TIPS</a:t>
            </a:r>
            <a:endParaRPr lang="sv-SE" sz="3600" b="1" dirty="0">
              <a:solidFill>
                <a:srgbClr val="F28874"/>
              </a:solidFill>
              <a:latin typeface="Arial" charset="0"/>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Bildobjekt 2"/>
          <p:cNvPicPr>
            <a:picLocks noChangeAspect="1"/>
          </p:cNvPicPr>
          <p:nvPr/>
        </p:nvPicPr>
        <p:blipFill>
          <a:blip r:embed="rId4"/>
          <a:stretch>
            <a:fillRect/>
          </a:stretch>
        </p:blipFill>
        <p:spPr>
          <a:xfrm>
            <a:off x="1714500" y="428984"/>
            <a:ext cx="5702300" cy="2717800"/>
          </a:xfrm>
          <a:prstGeom prst="rect">
            <a:avLst/>
          </a:prstGeom>
        </p:spPr>
      </p:pic>
      <p:sp>
        <p:nvSpPr>
          <p:cNvPr id="4" name="Rektangel 3"/>
          <p:cNvSpPr/>
          <p:nvPr/>
        </p:nvSpPr>
        <p:spPr>
          <a:xfrm>
            <a:off x="1901123" y="1936381"/>
            <a:ext cx="5296047" cy="495520"/>
          </a:xfrm>
          <a:prstGeom prst="rect">
            <a:avLst/>
          </a:prstGeom>
        </p:spPr>
        <p:txBody>
          <a:bodyPr wrap="square">
            <a:spAutoFit/>
          </a:bodyPr>
          <a:lstStyle/>
          <a:p>
            <a:pPr algn="ctr">
              <a:lnSpc>
                <a:spcPct val="110000"/>
              </a:lnSpc>
            </a:pPr>
            <a:r>
              <a:rPr lang="en-GB" b="1" baseline="30000" dirty="0" smtClean="0">
                <a:latin typeface="Arial"/>
                <a:cs typeface="Arial"/>
              </a:rPr>
              <a:t>ÄR DU ELLER NÅGON ANNAN UTSATT FINNS DET FLERA </a:t>
            </a:r>
            <a:br>
              <a:rPr lang="en-GB" b="1" baseline="30000" dirty="0" smtClean="0">
                <a:latin typeface="Arial"/>
                <a:cs typeface="Arial"/>
              </a:rPr>
            </a:br>
            <a:r>
              <a:rPr lang="en-GB" b="1" baseline="30000" dirty="0" smtClean="0">
                <a:latin typeface="Arial"/>
                <a:cs typeface="Arial"/>
              </a:rPr>
              <a:t>MYNDIGHETER OCH ORGANISATIONER SOM DU KAN KONTAKTA:</a:t>
            </a:r>
            <a:endParaRPr lang="en-GB" b="1" baseline="30000" dirty="0">
              <a:latin typeface="Arial"/>
              <a:cs typeface="Arial"/>
            </a:endParaRPr>
          </a:p>
        </p:txBody>
      </p:sp>
      <p:sp>
        <p:nvSpPr>
          <p:cNvPr id="5" name="Rektangel 4"/>
          <p:cNvSpPr/>
          <p:nvPr/>
        </p:nvSpPr>
        <p:spPr>
          <a:xfrm>
            <a:off x="867564" y="2656631"/>
            <a:ext cx="7761655" cy="3323986"/>
          </a:xfrm>
          <a:prstGeom prst="rect">
            <a:avLst/>
          </a:prstGeom>
        </p:spPr>
        <p:txBody>
          <a:bodyPr wrap="square" numCol="2" spcCol="360000">
            <a:spAutoFit/>
          </a:bodyPr>
          <a:lstStyle/>
          <a:p>
            <a:pPr marL="285750" indent="-285750">
              <a:buFont typeface="Arial" panose="020B0604020202020204" pitchFamily="34" charset="0"/>
              <a:buChar char="•"/>
            </a:pPr>
            <a:r>
              <a:rPr lang="en-GB" b="1" baseline="30000" dirty="0" smtClean="0">
                <a:latin typeface="Arial"/>
                <a:cs typeface="Arial"/>
              </a:rPr>
              <a:t>diskrimíneringsbyran.se</a:t>
            </a:r>
            <a:r>
              <a:rPr lang="en-GB" baseline="30000" dirty="0" smtClean="0">
                <a:latin typeface="Arial"/>
                <a:cs typeface="Arial"/>
              </a:rPr>
              <a:t> </a:t>
            </a:r>
            <a:r>
              <a:rPr lang="en-GB" baseline="30000" dirty="0">
                <a:latin typeface="Arial"/>
                <a:cs typeface="Arial"/>
              </a:rPr>
              <a:t>– </a:t>
            </a:r>
            <a:r>
              <a:rPr lang="en-GB" baseline="30000" dirty="0" smtClean="0">
                <a:latin typeface="Arial"/>
                <a:cs typeface="Arial"/>
              </a:rPr>
              <a:t>om du </a:t>
            </a:r>
            <a:r>
              <a:rPr lang="en-GB" baseline="30000" dirty="0" err="1">
                <a:latin typeface="Arial"/>
                <a:cs typeface="Arial"/>
              </a:rPr>
              <a:t>är</a:t>
            </a:r>
            <a:r>
              <a:rPr lang="en-GB" baseline="30000" dirty="0">
                <a:latin typeface="Arial"/>
                <a:cs typeface="Arial"/>
              </a:rPr>
              <a:t> </a:t>
            </a:r>
            <a:r>
              <a:rPr lang="en-GB" baseline="30000" dirty="0" err="1">
                <a:latin typeface="Arial"/>
                <a:cs typeface="Arial"/>
              </a:rPr>
              <a:t>utsatt</a:t>
            </a:r>
            <a:r>
              <a:rPr lang="en-GB" baseline="30000" dirty="0">
                <a:latin typeface="Arial"/>
                <a:cs typeface="Arial"/>
              </a:rPr>
              <a:t> </a:t>
            </a:r>
            <a:r>
              <a:rPr lang="en-GB" baseline="30000" dirty="0" err="1">
                <a:latin typeface="Arial"/>
                <a:cs typeface="Arial"/>
              </a:rPr>
              <a:t>för</a:t>
            </a:r>
            <a:r>
              <a:rPr lang="en-GB" baseline="30000" dirty="0">
                <a:latin typeface="Arial"/>
                <a:cs typeface="Arial"/>
              </a:rPr>
              <a:t> </a:t>
            </a:r>
            <a:r>
              <a:rPr lang="en-GB" baseline="30000" dirty="0" err="1">
                <a:latin typeface="Arial"/>
                <a:cs typeface="Arial"/>
              </a:rPr>
              <a:t>näthat</a:t>
            </a:r>
            <a:r>
              <a:rPr lang="en-GB" baseline="30000" dirty="0">
                <a:latin typeface="Arial"/>
                <a:cs typeface="Arial"/>
              </a:rPr>
              <a:t> med </a:t>
            </a:r>
            <a:r>
              <a:rPr lang="en-GB" baseline="30000" dirty="0" err="1">
                <a:latin typeface="Arial"/>
                <a:cs typeface="Arial"/>
              </a:rPr>
              <a:t>koppling</a:t>
            </a:r>
            <a:r>
              <a:rPr lang="en-GB" baseline="30000" dirty="0">
                <a:latin typeface="Arial"/>
                <a:cs typeface="Arial"/>
              </a:rPr>
              <a:t> till </a:t>
            </a:r>
            <a:r>
              <a:rPr lang="en-GB" baseline="30000" dirty="0" err="1">
                <a:latin typeface="Arial"/>
                <a:cs typeface="Arial"/>
              </a:rPr>
              <a:t>skolan</a:t>
            </a:r>
            <a:r>
              <a:rPr lang="en-GB" baseline="30000" dirty="0">
                <a:latin typeface="Arial"/>
                <a:cs typeface="Arial"/>
              </a:rPr>
              <a:t> </a:t>
            </a:r>
            <a:r>
              <a:rPr lang="en-GB" baseline="30000" dirty="0" err="1">
                <a:latin typeface="Arial"/>
                <a:cs typeface="Arial"/>
              </a:rPr>
              <a:t>kan</a:t>
            </a:r>
            <a:r>
              <a:rPr lang="en-GB" baseline="30000" dirty="0">
                <a:latin typeface="Arial"/>
                <a:cs typeface="Arial"/>
              </a:rPr>
              <a:t> du </a:t>
            </a:r>
            <a:r>
              <a:rPr lang="en-GB" baseline="30000" dirty="0" err="1">
                <a:latin typeface="Arial"/>
                <a:cs typeface="Arial"/>
              </a:rPr>
              <a:t>få</a:t>
            </a:r>
            <a:r>
              <a:rPr lang="en-GB" baseline="30000" dirty="0">
                <a:latin typeface="Arial"/>
                <a:cs typeface="Arial"/>
              </a:rPr>
              <a:t> </a:t>
            </a:r>
            <a:r>
              <a:rPr lang="en-GB" baseline="30000" dirty="0" err="1">
                <a:latin typeface="Arial"/>
                <a:cs typeface="Arial"/>
              </a:rPr>
              <a:t>hjälp</a:t>
            </a:r>
            <a:r>
              <a:rPr lang="en-GB" baseline="30000" dirty="0">
                <a:latin typeface="Arial"/>
                <a:cs typeface="Arial"/>
              </a:rPr>
              <a:t> </a:t>
            </a:r>
            <a:r>
              <a:rPr lang="en-GB" baseline="30000" dirty="0" err="1" smtClean="0">
                <a:latin typeface="Arial"/>
                <a:cs typeface="Arial"/>
              </a:rPr>
              <a:t>av</a:t>
            </a:r>
            <a:r>
              <a:rPr lang="en-GB" baseline="30000" dirty="0" smtClean="0">
                <a:latin typeface="Arial"/>
                <a:cs typeface="Arial"/>
              </a:rPr>
              <a:t> </a:t>
            </a:r>
            <a:r>
              <a:rPr lang="en-GB" baseline="30000" dirty="0" err="1" smtClean="0">
                <a:latin typeface="Arial"/>
                <a:cs typeface="Arial"/>
              </a:rPr>
              <a:t>Diskrimineringsbyrån</a:t>
            </a:r>
            <a:r>
              <a:rPr lang="en-GB" baseline="30000" dirty="0" smtClean="0">
                <a:latin typeface="Arial"/>
                <a:cs typeface="Arial"/>
              </a:rPr>
              <a:t> Uppsala.</a:t>
            </a:r>
            <a:r>
              <a:rPr lang="en-GB" dirty="0" smtClean="0">
                <a:latin typeface="Arial"/>
                <a:cs typeface="Arial"/>
              </a:rPr>
              <a:t> </a:t>
            </a:r>
          </a:p>
          <a:p>
            <a:pPr marL="285750" indent="-285750">
              <a:buFont typeface="Arial" panose="020B0604020202020204" pitchFamily="34" charset="0"/>
              <a:buChar char="•"/>
            </a:pPr>
            <a:endParaRPr lang="en-GB" sz="2500" baseline="30000" dirty="0">
              <a:latin typeface="Arial"/>
              <a:cs typeface="Arial"/>
            </a:endParaRPr>
          </a:p>
          <a:p>
            <a:pPr marL="285750" indent="-285750">
              <a:buFont typeface="Arial" panose="020B0604020202020204" pitchFamily="34" charset="0"/>
              <a:buChar char="•"/>
            </a:pPr>
            <a:r>
              <a:rPr lang="en-GB" b="1" baseline="30000" dirty="0" err="1">
                <a:latin typeface="Arial"/>
                <a:cs typeface="Arial"/>
              </a:rPr>
              <a:t>www.natvandrare.fryshuset.se</a:t>
            </a:r>
            <a:r>
              <a:rPr lang="en-GB" baseline="30000" dirty="0">
                <a:latin typeface="Arial"/>
                <a:cs typeface="Arial"/>
              </a:rPr>
              <a:t> – </a:t>
            </a:r>
            <a:r>
              <a:rPr lang="en-GB" baseline="30000" dirty="0" err="1">
                <a:latin typeface="Arial"/>
                <a:cs typeface="Arial"/>
              </a:rPr>
              <a:t>Fryshusets</a:t>
            </a:r>
            <a:r>
              <a:rPr lang="en-GB" baseline="30000" dirty="0">
                <a:latin typeface="Arial"/>
                <a:cs typeface="Arial"/>
              </a:rPr>
              <a:t> </a:t>
            </a:r>
            <a:r>
              <a:rPr lang="en-GB" baseline="30000" dirty="0" err="1">
                <a:latin typeface="Arial"/>
                <a:cs typeface="Arial"/>
              </a:rPr>
              <a:t>Nätvandrare</a:t>
            </a:r>
            <a:r>
              <a:rPr lang="en-GB" baseline="30000" dirty="0">
                <a:latin typeface="Arial"/>
                <a:cs typeface="Arial"/>
              </a:rPr>
              <a:t> </a:t>
            </a:r>
            <a:r>
              <a:rPr lang="en-GB" baseline="30000" dirty="0" err="1">
                <a:latin typeface="Arial"/>
                <a:cs typeface="Arial"/>
              </a:rPr>
              <a:t>finns</a:t>
            </a:r>
            <a:r>
              <a:rPr lang="en-GB" baseline="30000" dirty="0">
                <a:latin typeface="Arial"/>
                <a:cs typeface="Arial"/>
              </a:rPr>
              <a:t> </a:t>
            </a:r>
            <a:r>
              <a:rPr lang="en-GB" baseline="30000" dirty="0" err="1" smtClean="0">
                <a:latin typeface="Arial"/>
                <a:cs typeface="Arial"/>
              </a:rPr>
              <a:t>på</a:t>
            </a:r>
            <a:r>
              <a:rPr lang="en-GB" baseline="30000" dirty="0" smtClean="0">
                <a:latin typeface="Arial"/>
                <a:cs typeface="Arial"/>
              </a:rPr>
              <a:t> </a:t>
            </a:r>
            <a:r>
              <a:rPr lang="en-GB" baseline="30000" dirty="0" err="1">
                <a:latin typeface="Arial"/>
                <a:cs typeface="Arial"/>
              </a:rPr>
              <a:t>nätet</a:t>
            </a:r>
            <a:r>
              <a:rPr lang="en-GB" baseline="30000" dirty="0">
                <a:latin typeface="Arial"/>
                <a:cs typeface="Arial"/>
              </a:rPr>
              <a:t> </a:t>
            </a:r>
            <a:r>
              <a:rPr lang="en-GB" baseline="30000" dirty="0" err="1">
                <a:latin typeface="Arial"/>
                <a:cs typeface="Arial"/>
              </a:rPr>
              <a:t>om</a:t>
            </a:r>
            <a:r>
              <a:rPr lang="en-GB" baseline="30000" dirty="0">
                <a:latin typeface="Arial"/>
                <a:cs typeface="Arial"/>
              </a:rPr>
              <a:t> du </a:t>
            </a:r>
            <a:r>
              <a:rPr lang="en-GB" baseline="30000" dirty="0" err="1">
                <a:latin typeface="Arial"/>
                <a:cs typeface="Arial"/>
              </a:rPr>
              <a:t>behöver</a:t>
            </a:r>
            <a:r>
              <a:rPr lang="en-GB" baseline="30000" dirty="0">
                <a:latin typeface="Arial"/>
                <a:cs typeface="Arial"/>
              </a:rPr>
              <a:t> </a:t>
            </a:r>
            <a:r>
              <a:rPr lang="en-GB" baseline="30000" dirty="0" err="1">
                <a:latin typeface="Arial"/>
                <a:cs typeface="Arial"/>
              </a:rPr>
              <a:t>prata</a:t>
            </a:r>
            <a:r>
              <a:rPr lang="en-GB" baseline="30000" dirty="0">
                <a:latin typeface="Arial"/>
                <a:cs typeface="Arial"/>
              </a:rPr>
              <a:t>.</a:t>
            </a:r>
          </a:p>
          <a:p>
            <a:pPr marL="342900" indent="-342900">
              <a:buFont typeface="Arial" panose="020B0604020202020204" pitchFamily="34" charset="0"/>
              <a:buChar char="•"/>
            </a:pPr>
            <a:endParaRPr lang="en-GB" sz="2500" baseline="30000" dirty="0">
              <a:latin typeface="Arial"/>
              <a:cs typeface="Arial"/>
            </a:endParaRPr>
          </a:p>
          <a:p>
            <a:pPr marL="285750" indent="-285750">
              <a:buFont typeface="Arial" panose="020B0604020202020204" pitchFamily="34" charset="0"/>
              <a:buChar char="•"/>
            </a:pPr>
            <a:r>
              <a:rPr lang="en-GB" b="1" baseline="30000" dirty="0" err="1">
                <a:latin typeface="Arial"/>
                <a:cs typeface="Arial"/>
              </a:rPr>
              <a:t>www.bris.se</a:t>
            </a:r>
            <a:r>
              <a:rPr lang="en-GB" baseline="30000" dirty="0">
                <a:latin typeface="Arial"/>
                <a:cs typeface="Arial"/>
              </a:rPr>
              <a:t> – Till BRIS </a:t>
            </a:r>
            <a:r>
              <a:rPr lang="en-GB" baseline="30000" dirty="0" err="1">
                <a:latin typeface="Arial"/>
                <a:cs typeface="Arial"/>
              </a:rPr>
              <a:t>kan</a:t>
            </a:r>
            <a:r>
              <a:rPr lang="en-GB" baseline="30000" dirty="0">
                <a:latin typeface="Arial"/>
                <a:cs typeface="Arial"/>
              </a:rPr>
              <a:t> du </a:t>
            </a:r>
            <a:r>
              <a:rPr lang="en-GB" baseline="30000" dirty="0" err="1">
                <a:latin typeface="Arial"/>
                <a:cs typeface="Arial"/>
              </a:rPr>
              <a:t>ringa</a:t>
            </a:r>
            <a:r>
              <a:rPr lang="en-GB" baseline="30000" dirty="0">
                <a:latin typeface="Arial"/>
                <a:cs typeface="Arial"/>
              </a:rPr>
              <a:t>, </a:t>
            </a:r>
            <a:r>
              <a:rPr lang="en-GB" baseline="30000" dirty="0" err="1">
                <a:latin typeface="Arial"/>
                <a:cs typeface="Arial"/>
              </a:rPr>
              <a:t>chatta</a:t>
            </a:r>
            <a:r>
              <a:rPr lang="en-GB" baseline="30000" dirty="0">
                <a:latin typeface="Arial"/>
                <a:cs typeface="Arial"/>
              </a:rPr>
              <a:t> </a:t>
            </a:r>
            <a:r>
              <a:rPr lang="en-GB" baseline="30000" dirty="0" err="1">
                <a:latin typeface="Arial"/>
                <a:cs typeface="Arial"/>
              </a:rPr>
              <a:t>eller</a:t>
            </a:r>
            <a:r>
              <a:rPr lang="en-GB" baseline="30000" dirty="0">
                <a:latin typeface="Arial"/>
                <a:cs typeface="Arial"/>
              </a:rPr>
              <a:t> </a:t>
            </a:r>
            <a:r>
              <a:rPr lang="en-GB" baseline="30000" dirty="0" err="1">
                <a:latin typeface="Arial"/>
                <a:cs typeface="Arial"/>
              </a:rPr>
              <a:t>mejla</a:t>
            </a:r>
            <a:r>
              <a:rPr lang="en-GB" baseline="30000" dirty="0">
                <a:latin typeface="Arial"/>
                <a:cs typeface="Arial"/>
              </a:rPr>
              <a:t> </a:t>
            </a:r>
            <a:r>
              <a:rPr lang="en-GB" baseline="30000" dirty="0" err="1">
                <a:latin typeface="Arial"/>
                <a:cs typeface="Arial"/>
              </a:rPr>
              <a:t>om</a:t>
            </a:r>
            <a:r>
              <a:rPr lang="en-GB" baseline="30000" dirty="0">
                <a:latin typeface="Arial"/>
                <a:cs typeface="Arial"/>
              </a:rPr>
              <a:t> </a:t>
            </a:r>
            <a:r>
              <a:rPr lang="en-GB" baseline="30000" dirty="0" err="1">
                <a:latin typeface="Arial"/>
                <a:cs typeface="Arial"/>
              </a:rPr>
              <a:t>det</a:t>
            </a:r>
            <a:r>
              <a:rPr lang="en-GB" baseline="30000" dirty="0">
                <a:latin typeface="Arial"/>
                <a:cs typeface="Arial"/>
              </a:rPr>
              <a:t> </a:t>
            </a:r>
            <a:r>
              <a:rPr lang="en-GB" baseline="30000" dirty="0" err="1" smtClean="0">
                <a:latin typeface="Arial"/>
                <a:cs typeface="Arial"/>
              </a:rPr>
              <a:t>är</a:t>
            </a:r>
            <a:r>
              <a:rPr lang="en-GB" baseline="30000" dirty="0" smtClean="0">
                <a:latin typeface="Arial"/>
                <a:cs typeface="Arial"/>
              </a:rPr>
              <a:t> </a:t>
            </a:r>
            <a:r>
              <a:rPr lang="en-GB" baseline="30000" dirty="0" err="1" smtClean="0">
                <a:latin typeface="Arial"/>
                <a:cs typeface="Arial"/>
              </a:rPr>
              <a:t>något</a:t>
            </a:r>
            <a:r>
              <a:rPr lang="en-GB" baseline="30000" dirty="0" smtClean="0">
                <a:latin typeface="Arial"/>
                <a:cs typeface="Arial"/>
              </a:rPr>
              <a:t> </a:t>
            </a:r>
            <a:r>
              <a:rPr lang="en-GB" baseline="30000" dirty="0">
                <a:latin typeface="Arial"/>
                <a:cs typeface="Arial"/>
              </a:rPr>
              <a:t>du </a:t>
            </a:r>
            <a:r>
              <a:rPr lang="en-GB" baseline="30000" dirty="0" err="1">
                <a:latin typeface="Arial"/>
                <a:cs typeface="Arial"/>
              </a:rPr>
              <a:t>vill</a:t>
            </a:r>
            <a:r>
              <a:rPr lang="en-GB" baseline="30000" dirty="0">
                <a:latin typeface="Arial"/>
                <a:cs typeface="Arial"/>
              </a:rPr>
              <a:t> </a:t>
            </a:r>
            <a:r>
              <a:rPr lang="en-GB" baseline="30000" dirty="0" err="1">
                <a:latin typeface="Arial"/>
                <a:cs typeface="Arial"/>
              </a:rPr>
              <a:t>prata</a:t>
            </a:r>
            <a:r>
              <a:rPr lang="en-GB" baseline="30000" dirty="0">
                <a:latin typeface="Arial"/>
                <a:cs typeface="Arial"/>
              </a:rPr>
              <a:t> </a:t>
            </a:r>
            <a:r>
              <a:rPr lang="en-GB" baseline="30000" dirty="0" err="1">
                <a:latin typeface="Arial"/>
                <a:cs typeface="Arial"/>
              </a:rPr>
              <a:t>om.</a:t>
            </a:r>
            <a:endParaRPr lang="en-GB" baseline="30000" dirty="0">
              <a:latin typeface="Arial"/>
              <a:cs typeface="Arial"/>
            </a:endParaRPr>
          </a:p>
          <a:p>
            <a:pPr marL="342900" indent="-342900">
              <a:buFont typeface="Arial" panose="020B0604020202020204" pitchFamily="34" charset="0"/>
              <a:buChar char="•"/>
            </a:pPr>
            <a:endParaRPr lang="en-GB" sz="2500" baseline="30000" dirty="0">
              <a:latin typeface="Arial"/>
              <a:cs typeface="Arial"/>
            </a:endParaRPr>
          </a:p>
          <a:p>
            <a:pPr marL="285750" indent="-285750">
              <a:buFont typeface="Arial" panose="020B0604020202020204" pitchFamily="34" charset="0"/>
              <a:buChar char="•"/>
            </a:pPr>
            <a:r>
              <a:rPr lang="en-GB" b="1" baseline="30000" dirty="0" err="1">
                <a:latin typeface="Arial"/>
                <a:cs typeface="Arial"/>
              </a:rPr>
              <a:t>www.juridikinstitutet.se</a:t>
            </a:r>
            <a:r>
              <a:rPr lang="en-GB" b="1" baseline="30000" dirty="0">
                <a:latin typeface="Arial"/>
                <a:cs typeface="Arial"/>
              </a:rPr>
              <a:t>, </a:t>
            </a:r>
            <a:r>
              <a:rPr lang="en-GB" b="1" baseline="30000" dirty="0" err="1">
                <a:latin typeface="Arial"/>
                <a:cs typeface="Arial"/>
              </a:rPr>
              <a:t>www.polisen.se</a:t>
            </a:r>
            <a:r>
              <a:rPr lang="en-GB" baseline="30000" dirty="0">
                <a:latin typeface="Arial"/>
                <a:cs typeface="Arial"/>
              </a:rPr>
              <a:t> – </a:t>
            </a:r>
            <a:r>
              <a:rPr lang="en-GB" baseline="30000" dirty="0" err="1">
                <a:latin typeface="Arial"/>
                <a:cs typeface="Arial"/>
              </a:rPr>
              <a:t>Här</a:t>
            </a:r>
            <a:r>
              <a:rPr lang="en-GB" baseline="30000" dirty="0">
                <a:latin typeface="Arial"/>
                <a:cs typeface="Arial"/>
              </a:rPr>
              <a:t> </a:t>
            </a:r>
            <a:r>
              <a:rPr lang="en-GB" baseline="30000" dirty="0" err="1">
                <a:latin typeface="Arial"/>
                <a:cs typeface="Arial"/>
              </a:rPr>
              <a:t>kan</a:t>
            </a:r>
            <a:r>
              <a:rPr lang="en-GB" baseline="30000" dirty="0">
                <a:latin typeface="Arial"/>
                <a:cs typeface="Arial"/>
              </a:rPr>
              <a:t> du </a:t>
            </a:r>
            <a:r>
              <a:rPr lang="en-GB" baseline="30000" dirty="0" err="1">
                <a:latin typeface="Arial"/>
                <a:cs typeface="Arial"/>
              </a:rPr>
              <a:t>få</a:t>
            </a:r>
            <a:r>
              <a:rPr lang="en-GB" baseline="30000" dirty="0">
                <a:latin typeface="Arial"/>
                <a:cs typeface="Arial"/>
              </a:rPr>
              <a:t> </a:t>
            </a:r>
            <a:r>
              <a:rPr lang="en-GB" baseline="30000" dirty="0" err="1">
                <a:latin typeface="Arial"/>
                <a:cs typeface="Arial"/>
              </a:rPr>
              <a:t>hjälp</a:t>
            </a:r>
            <a:r>
              <a:rPr lang="en-GB" baseline="30000" dirty="0">
                <a:latin typeface="Arial"/>
                <a:cs typeface="Arial"/>
              </a:rPr>
              <a:t> </a:t>
            </a:r>
            <a:r>
              <a:rPr lang="en-GB" baseline="30000" dirty="0" err="1" smtClean="0">
                <a:latin typeface="Arial"/>
                <a:cs typeface="Arial"/>
              </a:rPr>
              <a:t>att</a:t>
            </a:r>
            <a:r>
              <a:rPr lang="en-GB" baseline="30000" dirty="0" smtClean="0">
                <a:latin typeface="Arial"/>
                <a:cs typeface="Arial"/>
              </a:rPr>
              <a:t> </a:t>
            </a:r>
            <a:r>
              <a:rPr lang="en-GB" baseline="30000" dirty="0" err="1">
                <a:latin typeface="Arial"/>
                <a:cs typeface="Arial"/>
              </a:rPr>
              <a:t>anmäla</a:t>
            </a:r>
            <a:r>
              <a:rPr lang="en-GB" baseline="30000" dirty="0">
                <a:latin typeface="Arial"/>
                <a:cs typeface="Arial"/>
              </a:rPr>
              <a:t> </a:t>
            </a:r>
            <a:r>
              <a:rPr lang="en-GB" baseline="30000" dirty="0" err="1">
                <a:latin typeface="Arial"/>
                <a:cs typeface="Arial"/>
              </a:rPr>
              <a:t>nätbrott</a:t>
            </a:r>
            <a:r>
              <a:rPr lang="en-GB" baseline="30000" dirty="0">
                <a:latin typeface="Arial"/>
                <a:cs typeface="Arial"/>
              </a:rPr>
              <a:t>.</a:t>
            </a:r>
          </a:p>
          <a:p>
            <a:pPr marL="342900" indent="-342900">
              <a:buFont typeface="Arial" panose="020B0604020202020204" pitchFamily="34" charset="0"/>
              <a:buChar char="•"/>
            </a:pPr>
            <a:endParaRPr lang="en-GB" sz="2500" baseline="30000" dirty="0">
              <a:latin typeface="Arial"/>
              <a:cs typeface="Arial"/>
            </a:endParaRPr>
          </a:p>
          <a:p>
            <a:pPr marL="285750" indent="-285750">
              <a:buFont typeface="Arial" panose="020B0604020202020204" pitchFamily="34" charset="0"/>
              <a:buChar char="•"/>
            </a:pPr>
            <a:r>
              <a:rPr lang="en-GB" b="1" baseline="30000" dirty="0">
                <a:latin typeface="Arial"/>
                <a:cs typeface="Arial"/>
              </a:rPr>
              <a:t>www.skolinspektionen.se/BEO</a:t>
            </a:r>
            <a:r>
              <a:rPr lang="en-GB" baseline="30000" dirty="0">
                <a:latin typeface="Arial"/>
                <a:cs typeface="Arial"/>
              </a:rPr>
              <a:t> – Tar </a:t>
            </a:r>
            <a:r>
              <a:rPr lang="en-GB" baseline="30000" dirty="0" err="1">
                <a:latin typeface="Arial"/>
                <a:cs typeface="Arial"/>
              </a:rPr>
              <a:t>emot</a:t>
            </a:r>
            <a:r>
              <a:rPr lang="en-GB" baseline="30000" dirty="0">
                <a:latin typeface="Arial"/>
                <a:cs typeface="Arial"/>
              </a:rPr>
              <a:t> </a:t>
            </a:r>
            <a:r>
              <a:rPr lang="en-GB" baseline="30000" dirty="0" err="1">
                <a:latin typeface="Arial"/>
                <a:cs typeface="Arial"/>
              </a:rPr>
              <a:t>anmälningar</a:t>
            </a:r>
            <a:r>
              <a:rPr lang="en-GB" baseline="30000" dirty="0">
                <a:latin typeface="Arial"/>
                <a:cs typeface="Arial"/>
              </a:rPr>
              <a:t> mot </a:t>
            </a:r>
            <a:r>
              <a:rPr lang="en-GB" baseline="30000" dirty="0" err="1" smtClean="0">
                <a:latin typeface="Arial"/>
                <a:cs typeface="Arial"/>
              </a:rPr>
              <a:t>kränkningar</a:t>
            </a:r>
            <a:r>
              <a:rPr lang="en-GB" baseline="30000" dirty="0" smtClean="0">
                <a:latin typeface="Arial"/>
                <a:cs typeface="Arial"/>
              </a:rPr>
              <a:t> </a:t>
            </a:r>
            <a:r>
              <a:rPr lang="en-GB" baseline="30000" dirty="0" err="1" smtClean="0">
                <a:latin typeface="Arial"/>
                <a:cs typeface="Arial"/>
              </a:rPr>
              <a:t>i</a:t>
            </a:r>
            <a:r>
              <a:rPr lang="en-GB" baseline="30000" dirty="0" smtClean="0">
                <a:latin typeface="Arial"/>
                <a:cs typeface="Arial"/>
              </a:rPr>
              <a:t> </a:t>
            </a:r>
            <a:r>
              <a:rPr lang="en-GB" baseline="30000" dirty="0" err="1">
                <a:latin typeface="Arial"/>
                <a:cs typeface="Arial"/>
              </a:rPr>
              <a:t>skolan</a:t>
            </a:r>
            <a:r>
              <a:rPr lang="en-GB" baseline="30000" dirty="0">
                <a:latin typeface="Arial"/>
                <a:cs typeface="Arial"/>
              </a:rPr>
              <a:t>.</a:t>
            </a:r>
          </a:p>
          <a:p>
            <a:pPr marL="285750" indent="-285750">
              <a:buFont typeface="Arial" panose="020B0604020202020204" pitchFamily="34" charset="0"/>
              <a:buChar char="•"/>
            </a:pPr>
            <a:r>
              <a:rPr lang="en-GB" b="1" baseline="30000" dirty="0" smtClean="0">
                <a:latin typeface="Arial"/>
                <a:cs typeface="Arial"/>
              </a:rPr>
              <a:t>www.friends.se</a:t>
            </a:r>
            <a:r>
              <a:rPr lang="en-GB" baseline="30000" dirty="0" smtClean="0">
                <a:latin typeface="Arial"/>
                <a:cs typeface="Arial"/>
              </a:rPr>
              <a:t> </a:t>
            </a:r>
            <a:r>
              <a:rPr lang="en-GB" baseline="30000" dirty="0">
                <a:latin typeface="Arial"/>
                <a:cs typeface="Arial"/>
              </a:rPr>
              <a:t>– Friends </a:t>
            </a:r>
            <a:r>
              <a:rPr lang="en-GB" baseline="30000" dirty="0" err="1">
                <a:latin typeface="Arial"/>
                <a:cs typeface="Arial"/>
              </a:rPr>
              <a:t>finns</a:t>
            </a:r>
            <a:r>
              <a:rPr lang="en-GB" baseline="30000" dirty="0">
                <a:latin typeface="Arial"/>
                <a:cs typeface="Arial"/>
              </a:rPr>
              <a:t> </a:t>
            </a:r>
            <a:r>
              <a:rPr lang="en-GB" baseline="30000" dirty="0" err="1">
                <a:latin typeface="Arial"/>
                <a:cs typeface="Arial"/>
              </a:rPr>
              <a:t>som</a:t>
            </a:r>
            <a:r>
              <a:rPr lang="en-GB" baseline="30000" dirty="0">
                <a:latin typeface="Arial"/>
                <a:cs typeface="Arial"/>
              </a:rPr>
              <a:t> </a:t>
            </a:r>
            <a:r>
              <a:rPr lang="en-GB" baseline="30000" dirty="0" err="1">
                <a:latin typeface="Arial"/>
                <a:cs typeface="Arial"/>
              </a:rPr>
              <a:t>ett</a:t>
            </a:r>
            <a:r>
              <a:rPr lang="en-GB" baseline="30000" dirty="0">
                <a:latin typeface="Arial"/>
                <a:cs typeface="Arial"/>
              </a:rPr>
              <a:t> </a:t>
            </a:r>
            <a:r>
              <a:rPr lang="en-GB" baseline="30000" dirty="0" err="1">
                <a:latin typeface="Arial"/>
                <a:cs typeface="Arial"/>
              </a:rPr>
              <a:t>stöd</a:t>
            </a:r>
            <a:r>
              <a:rPr lang="en-GB" baseline="30000" dirty="0">
                <a:latin typeface="Arial"/>
                <a:cs typeface="Arial"/>
              </a:rPr>
              <a:t> om </a:t>
            </a:r>
            <a:r>
              <a:rPr lang="en-GB" baseline="30000" dirty="0" smtClean="0">
                <a:latin typeface="Arial"/>
                <a:cs typeface="Arial"/>
              </a:rPr>
              <a:t/>
            </a:r>
            <a:br>
              <a:rPr lang="en-GB" baseline="30000" dirty="0" smtClean="0">
                <a:latin typeface="Arial"/>
                <a:cs typeface="Arial"/>
              </a:rPr>
            </a:br>
            <a:r>
              <a:rPr lang="en-GB" baseline="30000" dirty="0" smtClean="0">
                <a:latin typeface="Arial"/>
                <a:cs typeface="Arial"/>
              </a:rPr>
              <a:t>du </a:t>
            </a:r>
            <a:r>
              <a:rPr lang="en-GB" baseline="30000" dirty="0" err="1">
                <a:latin typeface="Arial"/>
                <a:cs typeface="Arial"/>
              </a:rPr>
              <a:t>behöver</a:t>
            </a:r>
            <a:r>
              <a:rPr lang="en-GB" baseline="30000" dirty="0">
                <a:latin typeface="Arial"/>
                <a:cs typeface="Arial"/>
              </a:rPr>
              <a:t> </a:t>
            </a:r>
            <a:r>
              <a:rPr lang="en-GB" baseline="30000" dirty="0" err="1">
                <a:latin typeface="Arial"/>
                <a:cs typeface="Arial"/>
              </a:rPr>
              <a:t>hjälp</a:t>
            </a:r>
            <a:r>
              <a:rPr lang="en-GB" baseline="30000" dirty="0" smtClean="0">
                <a:latin typeface="Arial"/>
                <a:cs typeface="Arial"/>
              </a:rPr>
              <a:t>.</a:t>
            </a:r>
            <a:endParaRPr lang="en-GB" baseline="30000" dirty="0">
              <a:latin typeface="Arial"/>
              <a:cs typeface="Arial"/>
            </a:endParaRPr>
          </a:p>
          <a:p>
            <a:pPr marL="342900" indent="-342900">
              <a:buFont typeface="Arial" panose="020B0604020202020204" pitchFamily="34" charset="0"/>
              <a:buChar char="•"/>
            </a:pPr>
            <a:endParaRPr lang="en-GB" sz="2200" b="1" baseline="30000" dirty="0" smtClean="0">
              <a:latin typeface="Arial"/>
              <a:cs typeface="Arial"/>
            </a:endParaRPr>
          </a:p>
          <a:p>
            <a:pPr marL="285750" indent="-285750">
              <a:buFont typeface="Arial" panose="020B0604020202020204" pitchFamily="34" charset="0"/>
              <a:buChar char="•"/>
            </a:pPr>
            <a:r>
              <a:rPr lang="en-GB" b="1" baseline="30000" dirty="0" smtClean="0">
                <a:latin typeface="Arial"/>
                <a:cs typeface="Arial"/>
              </a:rPr>
              <a:t>www.rfsl.se</a:t>
            </a:r>
            <a:r>
              <a:rPr lang="en-GB" b="1" baseline="30000" dirty="0">
                <a:latin typeface="Arial"/>
                <a:cs typeface="Arial"/>
              </a:rPr>
              <a:t>/brottsoffer </a:t>
            </a:r>
            <a:r>
              <a:rPr lang="en-GB" baseline="30000" dirty="0">
                <a:latin typeface="Arial"/>
                <a:cs typeface="Arial"/>
              </a:rPr>
              <a:t>– RFSL </a:t>
            </a:r>
            <a:r>
              <a:rPr lang="en-GB" baseline="30000" dirty="0" err="1">
                <a:latin typeface="Arial"/>
                <a:cs typeface="Arial"/>
              </a:rPr>
              <a:t>har</a:t>
            </a:r>
            <a:r>
              <a:rPr lang="en-GB" baseline="30000" dirty="0">
                <a:latin typeface="Arial"/>
                <a:cs typeface="Arial"/>
              </a:rPr>
              <a:t> </a:t>
            </a:r>
            <a:r>
              <a:rPr lang="en-GB" baseline="30000" dirty="0" smtClean="0">
                <a:latin typeface="Arial"/>
                <a:cs typeface="Arial"/>
              </a:rPr>
              <a:t>en </a:t>
            </a:r>
            <a:r>
              <a:rPr lang="en-GB" baseline="30000" dirty="0" err="1" smtClean="0">
                <a:latin typeface="Arial"/>
                <a:cs typeface="Arial"/>
              </a:rPr>
              <a:t>brottsofferjour</a:t>
            </a:r>
            <a:r>
              <a:rPr lang="en-GB" baseline="30000" dirty="0" smtClean="0">
                <a:latin typeface="Arial"/>
                <a:cs typeface="Arial"/>
              </a:rPr>
              <a:t> </a:t>
            </a:r>
            <a:r>
              <a:rPr lang="en-GB" baseline="30000" dirty="0" err="1">
                <a:latin typeface="Arial"/>
                <a:cs typeface="Arial"/>
              </a:rPr>
              <a:t>för</a:t>
            </a:r>
            <a:r>
              <a:rPr lang="en-GB" baseline="30000" dirty="0">
                <a:latin typeface="Arial"/>
                <a:cs typeface="Arial"/>
              </a:rPr>
              <a:t> dig </a:t>
            </a:r>
            <a:r>
              <a:rPr lang="en-GB" baseline="30000" dirty="0" err="1">
                <a:latin typeface="Arial"/>
                <a:cs typeface="Arial"/>
              </a:rPr>
              <a:t>som</a:t>
            </a:r>
            <a:r>
              <a:rPr lang="en-GB" baseline="30000" dirty="0">
                <a:latin typeface="Arial"/>
                <a:cs typeface="Arial"/>
              </a:rPr>
              <a:t> </a:t>
            </a:r>
            <a:r>
              <a:rPr lang="en-GB" baseline="30000" dirty="0" err="1" smtClean="0">
                <a:latin typeface="Arial"/>
                <a:cs typeface="Arial"/>
              </a:rPr>
              <a:t>är</a:t>
            </a:r>
            <a:r>
              <a:rPr lang="en-GB" baseline="30000" dirty="0" smtClean="0">
                <a:latin typeface="Arial"/>
                <a:cs typeface="Arial"/>
              </a:rPr>
              <a:t> homo</a:t>
            </a:r>
            <a:r>
              <a:rPr lang="en-GB" baseline="30000" dirty="0">
                <a:latin typeface="Arial"/>
                <a:cs typeface="Arial"/>
              </a:rPr>
              <a:t>- </a:t>
            </a:r>
            <a:r>
              <a:rPr lang="en-GB" baseline="30000" dirty="0" err="1">
                <a:latin typeface="Arial"/>
                <a:cs typeface="Arial"/>
              </a:rPr>
              <a:t>eller</a:t>
            </a:r>
            <a:r>
              <a:rPr lang="en-GB" baseline="30000" dirty="0">
                <a:latin typeface="Arial"/>
                <a:cs typeface="Arial"/>
              </a:rPr>
              <a:t> </a:t>
            </a:r>
            <a:r>
              <a:rPr lang="en-GB" baseline="30000" dirty="0" smtClean="0">
                <a:latin typeface="Arial"/>
                <a:cs typeface="Arial"/>
              </a:rPr>
              <a:t/>
            </a:r>
            <a:br>
              <a:rPr lang="en-GB" baseline="30000" dirty="0" smtClean="0">
                <a:latin typeface="Arial"/>
                <a:cs typeface="Arial"/>
              </a:rPr>
            </a:br>
            <a:r>
              <a:rPr lang="en-GB" baseline="30000" dirty="0" err="1" smtClean="0">
                <a:latin typeface="Arial"/>
                <a:cs typeface="Arial"/>
              </a:rPr>
              <a:t>bisexuell</a:t>
            </a:r>
            <a:r>
              <a:rPr lang="en-GB" baseline="30000" dirty="0">
                <a:latin typeface="Arial"/>
                <a:cs typeface="Arial"/>
              </a:rPr>
              <a:t>, </a:t>
            </a:r>
            <a:r>
              <a:rPr lang="en-GB" baseline="30000" dirty="0" err="1">
                <a:latin typeface="Arial"/>
                <a:cs typeface="Arial"/>
              </a:rPr>
              <a:t>transperson</a:t>
            </a:r>
            <a:r>
              <a:rPr lang="en-GB" baseline="30000" dirty="0">
                <a:latin typeface="Arial"/>
                <a:cs typeface="Arial"/>
              </a:rPr>
              <a:t> </a:t>
            </a:r>
            <a:r>
              <a:rPr lang="en-GB" baseline="30000" dirty="0" err="1">
                <a:latin typeface="Arial"/>
                <a:cs typeface="Arial"/>
              </a:rPr>
              <a:t>eller</a:t>
            </a:r>
            <a:r>
              <a:rPr lang="en-GB" baseline="30000" dirty="0">
                <a:latin typeface="Arial"/>
                <a:cs typeface="Arial"/>
              </a:rPr>
              <a:t> </a:t>
            </a:r>
            <a:r>
              <a:rPr lang="en-GB" baseline="30000" dirty="0" smtClean="0">
                <a:latin typeface="Arial"/>
                <a:cs typeface="Arial"/>
              </a:rPr>
              <a:t>queer.</a:t>
            </a:r>
          </a:p>
          <a:p>
            <a:pPr marL="285750" indent="-285750">
              <a:buFont typeface="Arial" panose="020B0604020202020204" pitchFamily="34" charset="0"/>
              <a:buChar char="•"/>
            </a:pPr>
            <a:endParaRPr lang="en-GB" baseline="30000" dirty="0">
              <a:latin typeface="Arial"/>
              <a:cs typeface="Arial"/>
            </a:endParaRPr>
          </a:p>
          <a:p>
            <a:pPr marL="285750" indent="-285750">
              <a:buFont typeface="Arial" panose="020B0604020202020204" pitchFamily="34" charset="0"/>
              <a:buChar char="•"/>
            </a:pPr>
            <a:r>
              <a:rPr lang="en-GB" b="1" baseline="30000" dirty="0">
                <a:latin typeface="Arial"/>
                <a:cs typeface="Arial"/>
              </a:rPr>
              <a:t>www.nataktivisterna.se </a:t>
            </a:r>
            <a:r>
              <a:rPr lang="en-GB" baseline="30000" dirty="0">
                <a:latin typeface="Arial"/>
                <a:cs typeface="Arial"/>
              </a:rPr>
              <a:t>– </a:t>
            </a:r>
            <a:r>
              <a:rPr lang="en-GB" baseline="30000" dirty="0" err="1" smtClean="0">
                <a:latin typeface="Arial"/>
                <a:cs typeface="Arial"/>
              </a:rPr>
              <a:t>Nätaktivisterna</a:t>
            </a:r>
            <a:r>
              <a:rPr lang="en-GB" baseline="30000" dirty="0" smtClean="0">
                <a:latin typeface="Arial"/>
                <a:cs typeface="Arial"/>
              </a:rPr>
              <a:t> </a:t>
            </a:r>
            <a:r>
              <a:rPr lang="en-GB" baseline="30000" dirty="0" err="1" smtClean="0">
                <a:latin typeface="Arial"/>
                <a:cs typeface="Arial"/>
              </a:rPr>
              <a:t>utbildar</a:t>
            </a:r>
            <a:r>
              <a:rPr lang="en-GB" baseline="30000" dirty="0" smtClean="0">
                <a:latin typeface="Arial"/>
                <a:cs typeface="Arial"/>
              </a:rPr>
              <a:t> </a:t>
            </a:r>
            <a:r>
              <a:rPr lang="en-GB" baseline="30000" dirty="0" err="1" smtClean="0">
                <a:latin typeface="Arial"/>
                <a:cs typeface="Arial"/>
              </a:rPr>
              <a:t>i</a:t>
            </a:r>
            <a:r>
              <a:rPr lang="en-GB" baseline="30000" dirty="0" smtClean="0">
                <a:latin typeface="Arial"/>
                <a:cs typeface="Arial"/>
              </a:rPr>
              <a:t> </a:t>
            </a:r>
            <a:r>
              <a:rPr lang="en-GB" baseline="30000" dirty="0" err="1" smtClean="0">
                <a:latin typeface="Arial"/>
                <a:cs typeface="Arial"/>
              </a:rPr>
              <a:t>vilka</a:t>
            </a:r>
            <a:r>
              <a:rPr lang="en-GB" baseline="30000" dirty="0" smtClean="0">
                <a:latin typeface="Arial"/>
                <a:cs typeface="Arial"/>
              </a:rPr>
              <a:t> </a:t>
            </a:r>
            <a:r>
              <a:rPr lang="en-GB" baseline="30000" dirty="0" err="1" smtClean="0">
                <a:latin typeface="Arial"/>
                <a:cs typeface="Arial"/>
              </a:rPr>
              <a:t>lagar</a:t>
            </a:r>
            <a:r>
              <a:rPr lang="en-GB" baseline="30000" dirty="0" smtClean="0">
                <a:latin typeface="Arial"/>
                <a:cs typeface="Arial"/>
              </a:rPr>
              <a:t> </a:t>
            </a:r>
            <a:r>
              <a:rPr lang="en-GB" baseline="30000" dirty="0" err="1" smtClean="0">
                <a:latin typeface="Arial"/>
                <a:cs typeface="Arial"/>
              </a:rPr>
              <a:t>som</a:t>
            </a:r>
            <a:r>
              <a:rPr lang="en-GB" baseline="30000" dirty="0" smtClean="0">
                <a:latin typeface="Arial"/>
                <a:cs typeface="Arial"/>
              </a:rPr>
              <a:t> </a:t>
            </a:r>
            <a:r>
              <a:rPr lang="en-GB" baseline="30000" dirty="0" err="1" smtClean="0">
                <a:latin typeface="Arial"/>
                <a:cs typeface="Arial"/>
              </a:rPr>
              <a:t>gäller</a:t>
            </a:r>
            <a:r>
              <a:rPr lang="en-GB" baseline="30000" dirty="0" smtClean="0">
                <a:latin typeface="Arial"/>
                <a:cs typeface="Arial"/>
              </a:rPr>
              <a:t> </a:t>
            </a:r>
            <a:r>
              <a:rPr lang="en-GB" baseline="30000" dirty="0" err="1" smtClean="0">
                <a:latin typeface="Arial"/>
                <a:cs typeface="Arial"/>
              </a:rPr>
              <a:t>på</a:t>
            </a:r>
            <a:r>
              <a:rPr lang="en-GB" baseline="30000" dirty="0" smtClean="0">
                <a:latin typeface="Arial"/>
                <a:cs typeface="Arial"/>
              </a:rPr>
              <a:t> </a:t>
            </a:r>
            <a:r>
              <a:rPr lang="en-GB" baseline="30000" dirty="0" err="1" smtClean="0">
                <a:latin typeface="Arial"/>
                <a:cs typeface="Arial"/>
              </a:rPr>
              <a:t>nätet</a:t>
            </a:r>
            <a:r>
              <a:rPr lang="en-GB" baseline="30000" dirty="0" smtClean="0">
                <a:latin typeface="Arial"/>
                <a:cs typeface="Arial"/>
              </a:rPr>
              <a:t> </a:t>
            </a:r>
            <a:r>
              <a:rPr lang="en-GB" baseline="30000" dirty="0" err="1" smtClean="0">
                <a:latin typeface="Arial"/>
                <a:cs typeface="Arial"/>
              </a:rPr>
              <a:t>och</a:t>
            </a:r>
            <a:r>
              <a:rPr lang="en-GB" baseline="30000" dirty="0" smtClean="0">
                <a:latin typeface="Arial"/>
                <a:cs typeface="Arial"/>
              </a:rPr>
              <a:t> </a:t>
            </a:r>
            <a:r>
              <a:rPr lang="en-GB" baseline="30000" dirty="0" err="1" smtClean="0">
                <a:latin typeface="Arial"/>
                <a:cs typeface="Arial"/>
              </a:rPr>
              <a:t>vad</a:t>
            </a:r>
            <a:r>
              <a:rPr lang="en-GB" baseline="30000" dirty="0" smtClean="0">
                <a:latin typeface="Arial"/>
                <a:cs typeface="Arial"/>
              </a:rPr>
              <a:t> du </a:t>
            </a:r>
            <a:r>
              <a:rPr lang="en-GB" baseline="30000" dirty="0" err="1" smtClean="0">
                <a:latin typeface="Arial"/>
                <a:cs typeface="Arial"/>
              </a:rPr>
              <a:t>själv</a:t>
            </a:r>
            <a:r>
              <a:rPr lang="en-GB" baseline="30000" dirty="0" smtClean="0">
                <a:latin typeface="Arial"/>
                <a:cs typeface="Arial"/>
              </a:rPr>
              <a:t> </a:t>
            </a:r>
            <a:r>
              <a:rPr lang="en-GB" baseline="30000" dirty="0" err="1" smtClean="0">
                <a:latin typeface="Arial"/>
                <a:cs typeface="Arial"/>
              </a:rPr>
              <a:t>kan</a:t>
            </a:r>
            <a:r>
              <a:rPr lang="en-GB" baseline="30000" dirty="0" smtClean="0">
                <a:latin typeface="Arial"/>
                <a:cs typeface="Arial"/>
              </a:rPr>
              <a:t> </a:t>
            </a:r>
            <a:r>
              <a:rPr lang="en-GB" baseline="30000" dirty="0" err="1" smtClean="0">
                <a:latin typeface="Arial"/>
                <a:cs typeface="Arial"/>
              </a:rPr>
              <a:t>göra</a:t>
            </a:r>
            <a:r>
              <a:rPr lang="en-GB" baseline="30000" dirty="0" smtClean="0">
                <a:latin typeface="Arial"/>
                <a:cs typeface="Arial"/>
              </a:rPr>
              <a:t> </a:t>
            </a:r>
            <a:r>
              <a:rPr lang="en-GB" baseline="30000" dirty="0" err="1" smtClean="0">
                <a:latin typeface="Arial"/>
                <a:cs typeface="Arial"/>
              </a:rPr>
              <a:t>för</a:t>
            </a:r>
            <a:r>
              <a:rPr lang="en-GB" baseline="30000" dirty="0" smtClean="0">
                <a:latin typeface="Arial"/>
                <a:cs typeface="Arial"/>
              </a:rPr>
              <a:t> </a:t>
            </a:r>
            <a:r>
              <a:rPr lang="en-GB" baseline="30000" dirty="0" err="1" smtClean="0">
                <a:latin typeface="Arial"/>
                <a:cs typeface="Arial"/>
              </a:rPr>
              <a:t>att</a:t>
            </a:r>
            <a:r>
              <a:rPr lang="en-GB" baseline="30000" dirty="0" smtClean="0">
                <a:latin typeface="Arial"/>
                <a:cs typeface="Arial"/>
              </a:rPr>
              <a:t> </a:t>
            </a:r>
            <a:r>
              <a:rPr lang="en-GB" baseline="30000" dirty="0" err="1" smtClean="0">
                <a:latin typeface="Arial"/>
                <a:cs typeface="Arial"/>
              </a:rPr>
              <a:t>agera</a:t>
            </a:r>
            <a:r>
              <a:rPr lang="en-GB" baseline="30000" dirty="0" smtClean="0">
                <a:latin typeface="Arial"/>
                <a:cs typeface="Arial"/>
              </a:rPr>
              <a:t> </a:t>
            </a:r>
            <a:r>
              <a:rPr lang="en-GB" baseline="30000" dirty="0" err="1" smtClean="0">
                <a:latin typeface="Arial"/>
                <a:cs typeface="Arial"/>
              </a:rPr>
              <a:t>mer</a:t>
            </a:r>
            <a:r>
              <a:rPr lang="en-GB" baseline="30000" dirty="0" smtClean="0">
                <a:latin typeface="Arial"/>
                <a:cs typeface="Arial"/>
              </a:rPr>
              <a:t> </a:t>
            </a:r>
            <a:r>
              <a:rPr lang="en-GB" baseline="30000" dirty="0" err="1" smtClean="0">
                <a:latin typeface="Arial"/>
                <a:cs typeface="Arial"/>
              </a:rPr>
              <a:t>antirasistiskt</a:t>
            </a:r>
            <a:r>
              <a:rPr lang="en-GB" baseline="30000" dirty="0" smtClean="0">
                <a:latin typeface="Arial"/>
                <a:cs typeface="Arial"/>
              </a:rPr>
              <a:t> </a:t>
            </a:r>
            <a:r>
              <a:rPr lang="en-GB" baseline="30000" dirty="0" err="1" smtClean="0">
                <a:latin typeface="Arial"/>
                <a:cs typeface="Arial"/>
              </a:rPr>
              <a:t>på</a:t>
            </a:r>
            <a:r>
              <a:rPr lang="en-GB" baseline="30000" dirty="0" smtClean="0">
                <a:latin typeface="Arial"/>
                <a:cs typeface="Arial"/>
              </a:rPr>
              <a:t> </a:t>
            </a:r>
            <a:r>
              <a:rPr lang="en-GB" baseline="30000" dirty="0" err="1" smtClean="0">
                <a:latin typeface="Arial"/>
                <a:cs typeface="Arial"/>
              </a:rPr>
              <a:t>nätet</a:t>
            </a:r>
            <a:r>
              <a:rPr lang="en-GB" baseline="30000" dirty="0" smtClean="0">
                <a:latin typeface="Arial"/>
                <a:cs typeface="Arial"/>
              </a:rPr>
              <a:t>.</a:t>
            </a:r>
            <a:endParaRPr lang="en-GB" baseline="30000" dirty="0">
              <a:latin typeface="Arial"/>
              <a:cs typeface="Arial"/>
            </a:endParaRPr>
          </a:p>
        </p:txBody>
      </p:sp>
    </p:spTree>
    <p:extLst>
      <p:ext uri="{BB962C8B-B14F-4D97-AF65-F5344CB8AC3E}">
        <p14:creationId xmlns:p14="http://schemas.microsoft.com/office/powerpoint/2010/main" val="1205175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6627"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6628"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Hets mot folkgrupp</a:t>
            </a:r>
          </a:p>
        </p:txBody>
      </p:sp>
      <p:sp>
        <p:nvSpPr>
          <p:cNvPr id="9" name="Rektangel 8"/>
          <p:cNvSpPr/>
          <p:nvPr/>
        </p:nvSpPr>
        <p:spPr>
          <a:xfrm>
            <a:off x="2957513" y="4189413"/>
            <a:ext cx="5316537" cy="615950"/>
          </a:xfrm>
          <a:prstGeom prst="rect">
            <a:avLst/>
          </a:prstGeom>
        </p:spPr>
        <p:txBody>
          <a:bodyPr>
            <a:spAutoFit/>
          </a:bodyPr>
          <a:lstStyle/>
          <a:p>
            <a:pPr lvl="1" fontAlgn="auto">
              <a:spcBef>
                <a:spcPts val="0"/>
              </a:spcBef>
              <a:spcAft>
                <a:spcPts val="0"/>
              </a:spcAft>
              <a:defRPr/>
            </a:pPr>
            <a:r>
              <a:rPr lang="sv-SE" sz="1700" b="1" dirty="0">
                <a:solidFill>
                  <a:prstClr val="black">
                    <a:lumMod val="50000"/>
                    <a:lumOff val="50000"/>
                  </a:prstClr>
                </a:solidFill>
                <a:latin typeface="Arial"/>
                <a:cs typeface="Arial"/>
              </a:rPr>
              <a:t>Får </a:t>
            </a:r>
            <a:r>
              <a:rPr lang="sv-SE" sz="1700" b="1" dirty="0" smtClean="0">
                <a:solidFill>
                  <a:prstClr val="black">
                    <a:lumMod val="50000"/>
                    <a:lumOff val="50000"/>
                  </a:prstClr>
                </a:solidFill>
                <a:latin typeface="Arial"/>
                <a:cs typeface="Arial"/>
              </a:rPr>
              <a:t>din </a:t>
            </a:r>
            <a:r>
              <a:rPr lang="sv-SE" sz="1700" b="1" dirty="0">
                <a:solidFill>
                  <a:prstClr val="black">
                    <a:lumMod val="50000"/>
                    <a:lumOff val="50000"/>
                  </a:prstClr>
                </a:solidFill>
                <a:latin typeface="Arial"/>
                <a:cs typeface="Arial"/>
              </a:rPr>
              <a:t>klasskompis ha ett hakkors </a:t>
            </a:r>
          </a:p>
          <a:p>
            <a:pPr lvl="1" fontAlgn="auto">
              <a:spcBef>
                <a:spcPts val="0"/>
              </a:spcBef>
              <a:spcAft>
                <a:spcPts val="0"/>
              </a:spcAft>
              <a:defRPr/>
            </a:pPr>
            <a:r>
              <a:rPr lang="sv-SE" sz="1700" b="1" dirty="0">
                <a:solidFill>
                  <a:prstClr val="black">
                    <a:lumMod val="50000"/>
                    <a:lumOff val="50000"/>
                  </a:prstClr>
                </a:solidFill>
                <a:latin typeface="Arial"/>
                <a:cs typeface="Arial"/>
              </a:rPr>
              <a:t>som profilbild?</a:t>
            </a:r>
          </a:p>
        </p:txBody>
      </p:sp>
      <p:pic>
        <p:nvPicPr>
          <p:cNvPr id="3" name="Bildobjekt 2"/>
          <p:cNvPicPr>
            <a:picLocks noChangeAspect="1"/>
          </p:cNvPicPr>
          <p:nvPr/>
        </p:nvPicPr>
        <p:blipFill>
          <a:blip r:embed="rId5"/>
          <a:stretch>
            <a:fillRect/>
          </a:stretch>
        </p:blipFill>
        <p:spPr>
          <a:xfrm>
            <a:off x="3017385" y="3157290"/>
            <a:ext cx="3109229" cy="853514"/>
          </a:xfrm>
          <a:prstGeom prst="rect">
            <a:avLst/>
          </a:prstGeom>
        </p:spPr>
      </p:pic>
    </p:spTree>
    <p:extLst>
      <p:ext uri="{BB962C8B-B14F-4D97-AF65-F5344CB8AC3E}">
        <p14:creationId xmlns:p14="http://schemas.microsoft.com/office/powerpoint/2010/main" val="634400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9699"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9700"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8" y="4322763"/>
            <a:ext cx="13287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Barnpornografi</a:t>
            </a:r>
            <a:endParaRPr lang="sv-SE" sz="2600" b="1" dirty="0">
              <a:solidFill>
                <a:srgbClr val="F28874"/>
              </a:solidFill>
              <a:latin typeface="Arial" charset="0"/>
              <a:cs typeface="Arial" charset="0"/>
            </a:endParaRPr>
          </a:p>
        </p:txBody>
      </p:sp>
      <p:sp>
        <p:nvSpPr>
          <p:cNvPr id="29702" name="Rektangel 8"/>
          <p:cNvSpPr>
            <a:spLocks noChangeArrowheads="1"/>
          </p:cNvSpPr>
          <p:nvPr/>
        </p:nvSpPr>
        <p:spPr bwMode="auto">
          <a:xfrm>
            <a:off x="2016125" y="4176713"/>
            <a:ext cx="6669088"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Din</a:t>
            </a:r>
            <a:r>
              <a:rPr lang="sv-SE" sz="1700" b="1" dirty="0">
                <a:solidFill>
                  <a:srgbClr val="7F7F7F"/>
                </a:solidFill>
                <a:latin typeface="Arial" charset="0"/>
                <a:cs typeface="Arial" charset="0"/>
              </a:rPr>
              <a:t>  kompis har tagit en bild av sin </a:t>
            </a:r>
            <a:r>
              <a:rPr lang="sv-SE" sz="1700" b="1" dirty="0" smtClean="0">
                <a:solidFill>
                  <a:srgbClr val="7F7F7F"/>
                </a:solidFill>
                <a:latin typeface="Arial" charset="0"/>
                <a:cs typeface="Arial" charset="0"/>
              </a:rPr>
              <a:t>kille </a:t>
            </a:r>
            <a:r>
              <a:rPr lang="sv-SE" sz="1700" b="1" dirty="0">
                <a:solidFill>
                  <a:srgbClr val="7F7F7F"/>
                </a:solidFill>
                <a:latin typeface="Arial" charset="0"/>
                <a:cs typeface="Arial" charset="0"/>
              </a:rPr>
              <a:t>n</a:t>
            </a:r>
            <a:r>
              <a:rPr lang="sv-SE" sz="1700" b="1" dirty="0" smtClean="0">
                <a:solidFill>
                  <a:srgbClr val="7F7F7F"/>
                </a:solidFill>
                <a:latin typeface="Arial" charset="0"/>
                <a:cs typeface="Arial" charset="0"/>
              </a:rPr>
              <a:t>är han </a:t>
            </a:r>
            <a:r>
              <a:rPr lang="sv-SE" sz="1700" b="1" dirty="0">
                <a:solidFill>
                  <a:srgbClr val="7F7F7F"/>
                </a:solidFill>
                <a:latin typeface="Arial" charset="0"/>
                <a:cs typeface="Arial" charset="0"/>
              </a:rPr>
              <a:t>poserar naken och skickar bilden till </a:t>
            </a:r>
            <a:r>
              <a:rPr lang="sv-SE" sz="1700" b="1" dirty="0" smtClean="0">
                <a:solidFill>
                  <a:srgbClr val="7F7F7F"/>
                </a:solidFill>
                <a:latin typeface="Arial" charset="0"/>
                <a:cs typeface="Arial" charset="0"/>
              </a:rPr>
              <a:t>dig. Du och din kompis är </a:t>
            </a:r>
            <a:r>
              <a:rPr lang="sv-SE" sz="1700" b="1" dirty="0">
                <a:solidFill>
                  <a:srgbClr val="7F7F7F"/>
                </a:solidFill>
                <a:latin typeface="Arial" charset="0"/>
                <a:cs typeface="Arial" charset="0"/>
              </a:rPr>
              <a:t>16 år och din kompis </a:t>
            </a:r>
            <a:r>
              <a:rPr lang="sv-SE" sz="1700" b="1" dirty="0" smtClean="0">
                <a:solidFill>
                  <a:srgbClr val="7F7F7F"/>
                </a:solidFill>
                <a:latin typeface="Arial" charset="0"/>
                <a:cs typeface="Arial" charset="0"/>
              </a:rPr>
              <a:t>kille </a:t>
            </a:r>
            <a:r>
              <a:rPr lang="sv-SE" sz="1700" b="1" dirty="0">
                <a:solidFill>
                  <a:srgbClr val="7F7F7F"/>
                </a:solidFill>
                <a:latin typeface="Arial" charset="0"/>
                <a:cs typeface="Arial" charset="0"/>
              </a:rPr>
              <a:t>är 15. </a:t>
            </a:r>
            <a:r>
              <a:rPr lang="sv-SE" sz="1700" b="1" dirty="0" smtClean="0">
                <a:solidFill>
                  <a:srgbClr val="7F7F7F"/>
                </a:solidFill>
                <a:latin typeface="Arial" charset="0"/>
                <a:cs typeface="Arial" charset="0"/>
              </a:rPr>
              <a:t>Du visar </a:t>
            </a:r>
            <a:r>
              <a:rPr lang="sv-SE" sz="1700" b="1" dirty="0">
                <a:solidFill>
                  <a:srgbClr val="7F7F7F"/>
                </a:solidFill>
                <a:latin typeface="Arial" charset="0"/>
                <a:cs typeface="Arial" charset="0"/>
              </a:rPr>
              <a:t>bilden för </a:t>
            </a:r>
            <a:r>
              <a:rPr lang="sv-SE" sz="1700" b="1" dirty="0" smtClean="0">
                <a:solidFill>
                  <a:srgbClr val="7F7F7F"/>
                </a:solidFill>
                <a:latin typeface="Arial" charset="0"/>
                <a:cs typeface="Arial" charset="0"/>
              </a:rPr>
              <a:t>en annan kompis innan du raderar den. </a:t>
            </a:r>
            <a:endParaRPr lang="sv-SE" sz="1700" b="1" dirty="0">
              <a:solidFill>
                <a:srgbClr val="7F7F7F"/>
              </a:solidFill>
              <a:latin typeface="Arial" charset="0"/>
              <a:cs typeface="Arial" charset="0"/>
            </a:endParaRPr>
          </a:p>
          <a:p>
            <a:pPr marL="285750" indent="-285750">
              <a:buFont typeface="Arial" panose="020B0604020202020204" pitchFamily="34" charset="0"/>
              <a:buChar char="•"/>
            </a:pPr>
            <a:r>
              <a:rPr lang="sv-SE" sz="1700" b="1" dirty="0">
                <a:solidFill>
                  <a:srgbClr val="7F7F7F"/>
                </a:solidFill>
                <a:latin typeface="Arial" charset="0"/>
                <a:cs typeface="Arial" charset="0"/>
              </a:rPr>
              <a:t>Har din kompis som tagit bilden begått ett brott?	</a:t>
            </a:r>
          </a:p>
          <a:p>
            <a:pPr marL="285750" indent="-285750">
              <a:buFont typeface="Arial" panose="020B0604020202020204" pitchFamily="34" charset="0"/>
              <a:buChar char="•"/>
            </a:pPr>
            <a:r>
              <a:rPr lang="sv-SE" sz="1700" b="1" dirty="0">
                <a:solidFill>
                  <a:srgbClr val="7F7F7F"/>
                </a:solidFill>
                <a:latin typeface="Arial" charset="0"/>
                <a:cs typeface="Arial" charset="0"/>
              </a:rPr>
              <a:t>Har </a:t>
            </a:r>
            <a:r>
              <a:rPr lang="sv-SE" sz="1700" b="1" dirty="0" smtClean="0">
                <a:solidFill>
                  <a:srgbClr val="7F7F7F"/>
                </a:solidFill>
                <a:latin typeface="Arial" charset="0"/>
                <a:cs typeface="Arial" charset="0"/>
              </a:rPr>
              <a:t>du? </a:t>
            </a:r>
            <a:endParaRPr lang="sv-SE" sz="1700" b="1" dirty="0">
              <a:solidFill>
                <a:srgbClr val="7F7F7F"/>
              </a:solidFill>
              <a:latin typeface="Arial" charset="0"/>
              <a:cs typeface="Arial" charset="0"/>
            </a:endParaRPr>
          </a:p>
          <a:p>
            <a:r>
              <a:rPr lang="sv-SE" sz="1600" dirty="0">
                <a:solidFill>
                  <a:prstClr val="black"/>
                </a:solidFill>
              </a:rPr>
              <a:t> </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3032357" y="3198079"/>
            <a:ext cx="3109229" cy="853514"/>
          </a:xfrm>
          <a:prstGeom prst="rect">
            <a:avLst/>
          </a:prstGeom>
        </p:spPr>
      </p:pic>
    </p:spTree>
    <p:extLst>
      <p:ext uri="{BB962C8B-B14F-4D97-AF65-F5344CB8AC3E}">
        <p14:creationId xmlns:p14="http://schemas.microsoft.com/office/powerpoint/2010/main" val="3372988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8675"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8676"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a:solidFill>
                  <a:srgbClr val="F28874"/>
                </a:solidFill>
                <a:latin typeface="Arial" charset="0"/>
                <a:cs typeface="Arial" charset="0"/>
              </a:rPr>
              <a:t>Förtal</a:t>
            </a:r>
          </a:p>
        </p:txBody>
      </p:sp>
      <p:sp>
        <p:nvSpPr>
          <p:cNvPr id="28678" name="Rektangel 8"/>
          <p:cNvSpPr>
            <a:spLocks noChangeArrowheads="1"/>
          </p:cNvSpPr>
          <p:nvPr/>
        </p:nvSpPr>
        <p:spPr bwMode="auto">
          <a:xfrm>
            <a:off x="3119438" y="4176713"/>
            <a:ext cx="49212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a:solidFill>
                  <a:srgbClr val="7F7F7F"/>
                </a:solidFill>
                <a:latin typeface="Arial" charset="0"/>
                <a:cs typeface="Arial" charset="0"/>
              </a:rPr>
              <a:t>Någon på din skola lägger upp en bild på Instagram på din kompis och skriver att </a:t>
            </a:r>
          </a:p>
          <a:p>
            <a:r>
              <a:rPr lang="sv-SE" sz="1700" b="1">
                <a:solidFill>
                  <a:srgbClr val="7F7F7F"/>
                </a:solidFill>
                <a:latin typeface="Arial" charset="0"/>
                <a:cs typeface="Arial" charset="0"/>
              </a:rPr>
              <a:t>hen är en ”jävla hora som ligger med allt </a:t>
            </a:r>
          </a:p>
          <a:p>
            <a:r>
              <a:rPr lang="sv-SE" sz="1700" b="1">
                <a:solidFill>
                  <a:srgbClr val="7F7F7F"/>
                </a:solidFill>
                <a:latin typeface="Arial" charset="0"/>
                <a:cs typeface="Arial" charset="0"/>
              </a:rPr>
              <a:t>som rör sig”. Är det här förtal?</a:t>
            </a:r>
          </a:p>
        </p:txBody>
      </p:sp>
      <p:pic>
        <p:nvPicPr>
          <p:cNvPr id="3" name="Bildobjekt 2"/>
          <p:cNvPicPr>
            <a:picLocks noChangeAspect="1"/>
          </p:cNvPicPr>
          <p:nvPr/>
        </p:nvPicPr>
        <p:blipFill>
          <a:blip r:embed="rId5"/>
          <a:stretch>
            <a:fillRect/>
          </a:stretch>
        </p:blipFill>
        <p:spPr>
          <a:xfrm>
            <a:off x="3017385" y="3349906"/>
            <a:ext cx="3109229" cy="853514"/>
          </a:xfrm>
          <a:prstGeom prst="rect">
            <a:avLst/>
          </a:prstGeom>
        </p:spPr>
      </p:pic>
    </p:spTree>
    <p:extLst>
      <p:ext uri="{BB962C8B-B14F-4D97-AF65-F5344CB8AC3E}">
        <p14:creationId xmlns:p14="http://schemas.microsoft.com/office/powerpoint/2010/main" val="247731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8675"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a:solidFill>
                  <a:srgbClr val="F28874"/>
                </a:solidFill>
                <a:latin typeface="Arial" charset="0"/>
                <a:cs typeface="Arial" charset="0"/>
              </a:rPr>
              <a:t>– ÖVNING 4 –</a:t>
            </a:r>
          </a:p>
        </p:txBody>
      </p:sp>
      <p:pic>
        <p:nvPicPr>
          <p:cNvPr id="28676"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4322763"/>
            <a:ext cx="1328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Kränkande fotografering</a:t>
            </a:r>
            <a:endParaRPr lang="sv-SE" sz="2600" b="1" dirty="0">
              <a:solidFill>
                <a:srgbClr val="F28874"/>
              </a:solidFill>
              <a:latin typeface="Arial" charset="0"/>
              <a:cs typeface="Arial" charset="0"/>
            </a:endParaRPr>
          </a:p>
        </p:txBody>
      </p:sp>
      <p:sp>
        <p:nvSpPr>
          <p:cNvPr id="28678" name="Rektangel 8"/>
          <p:cNvSpPr>
            <a:spLocks noChangeArrowheads="1"/>
          </p:cNvSpPr>
          <p:nvPr/>
        </p:nvSpPr>
        <p:spPr bwMode="auto">
          <a:xfrm>
            <a:off x="3119438" y="4176713"/>
            <a:ext cx="49212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Får din kompis fota en annan kompis som sover, utan att kompisen vet om det?</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2528775" y="3297180"/>
            <a:ext cx="4277519" cy="853514"/>
          </a:xfrm>
          <a:prstGeom prst="rect">
            <a:avLst/>
          </a:prstGeom>
        </p:spPr>
      </p:pic>
    </p:spTree>
    <p:extLst>
      <p:ext uri="{BB962C8B-B14F-4D97-AF65-F5344CB8AC3E}">
        <p14:creationId xmlns:p14="http://schemas.microsoft.com/office/powerpoint/2010/main" val="113393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1790700"/>
            <a:ext cx="33940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0" y="371475"/>
            <a:ext cx="9144000" cy="369888"/>
          </a:xfrm>
          <a:prstGeom prst="rect">
            <a:avLst/>
          </a:prstGeom>
          <a:noFill/>
        </p:spPr>
        <p:txBody>
          <a:bodyPr>
            <a:spAutoFit/>
          </a:bodyPr>
          <a:lstStyle/>
          <a:p>
            <a:pPr algn="ctr" fontAlgn="auto">
              <a:spcBef>
                <a:spcPts val="0"/>
              </a:spcBef>
              <a:spcAft>
                <a:spcPts val="0"/>
              </a:spcAft>
              <a:defRPr/>
            </a:pPr>
            <a:r>
              <a:rPr lang="sv-SE" b="1" dirty="0">
                <a:solidFill>
                  <a:prstClr val="black">
                    <a:lumMod val="50000"/>
                    <a:lumOff val="50000"/>
                  </a:prstClr>
                </a:solidFill>
                <a:latin typeface="Arial"/>
                <a:cs typeface="Arial"/>
              </a:rPr>
              <a:t>Jag vet vad som gäller på nätet</a:t>
            </a:r>
          </a:p>
        </p:txBody>
      </p:sp>
      <p:sp>
        <p:nvSpPr>
          <p:cNvPr id="29699" name="textruta 3"/>
          <p:cNvSpPr txBox="1">
            <a:spLocks noChangeArrowheads="1"/>
          </p:cNvSpPr>
          <p:nvPr/>
        </p:nvSpPr>
        <p:spPr bwMode="auto">
          <a:xfrm>
            <a:off x="0" y="182563"/>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1000" b="1" dirty="0">
                <a:solidFill>
                  <a:srgbClr val="F28874"/>
                </a:solidFill>
                <a:latin typeface="Arial" charset="0"/>
                <a:cs typeface="Arial" charset="0"/>
              </a:rPr>
              <a:t>– ÖVNING 4 –</a:t>
            </a:r>
          </a:p>
        </p:txBody>
      </p:sp>
      <p:pic>
        <p:nvPicPr>
          <p:cNvPr id="29700" name="Bildobjekt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7" y="4322763"/>
            <a:ext cx="13287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ruta 7"/>
          <p:cNvSpPr txBox="1">
            <a:spLocks noChangeArrowheads="1"/>
          </p:cNvSpPr>
          <p:nvPr/>
        </p:nvSpPr>
        <p:spPr bwMode="auto">
          <a:xfrm>
            <a:off x="0" y="32845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sv-SE" sz="2600" b="1" dirty="0" smtClean="0">
                <a:solidFill>
                  <a:srgbClr val="F28874"/>
                </a:solidFill>
                <a:latin typeface="Arial" charset="0"/>
                <a:cs typeface="Arial" charset="0"/>
              </a:rPr>
              <a:t>Förtal</a:t>
            </a:r>
            <a:endParaRPr lang="sv-SE" sz="2600" b="1" dirty="0">
              <a:solidFill>
                <a:srgbClr val="F28874"/>
              </a:solidFill>
              <a:latin typeface="Arial" charset="0"/>
              <a:cs typeface="Arial" charset="0"/>
            </a:endParaRPr>
          </a:p>
        </p:txBody>
      </p:sp>
      <p:sp>
        <p:nvSpPr>
          <p:cNvPr id="29702" name="Rektangel 8"/>
          <p:cNvSpPr>
            <a:spLocks noChangeArrowheads="1"/>
          </p:cNvSpPr>
          <p:nvPr/>
        </p:nvSpPr>
        <p:spPr bwMode="auto">
          <a:xfrm>
            <a:off x="2016125" y="4176713"/>
            <a:ext cx="66690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1700" b="1" dirty="0" smtClean="0">
                <a:solidFill>
                  <a:srgbClr val="7F7F7F"/>
                </a:solidFill>
                <a:latin typeface="Arial" charset="0"/>
                <a:cs typeface="Arial" charset="0"/>
              </a:rPr>
              <a:t>Någon</a:t>
            </a:r>
            <a:r>
              <a:rPr lang="sv-SE" sz="1700" b="1" dirty="0">
                <a:solidFill>
                  <a:srgbClr val="7F7F7F"/>
                </a:solidFill>
                <a:latin typeface="Arial" charset="0"/>
                <a:cs typeface="Arial" charset="0"/>
              </a:rPr>
              <a:t>  har lagt ut en bild på Facebook av en elev på din skola som är jättefull och halvnaken. </a:t>
            </a:r>
            <a:r>
              <a:rPr lang="sv-SE" sz="1700" b="1" dirty="0" smtClean="0">
                <a:solidFill>
                  <a:srgbClr val="7F7F7F"/>
                </a:solidFill>
                <a:latin typeface="Arial" charset="0"/>
                <a:cs typeface="Arial" charset="0"/>
              </a:rPr>
              <a:t>Din kompis </a:t>
            </a:r>
            <a:r>
              <a:rPr lang="sv-SE" sz="1700" b="1" dirty="0">
                <a:solidFill>
                  <a:srgbClr val="7F7F7F"/>
                </a:solidFill>
                <a:latin typeface="Arial" charset="0"/>
                <a:cs typeface="Arial" charset="0"/>
              </a:rPr>
              <a:t>delar bilden, men skriver inte någon kommentar till den. </a:t>
            </a:r>
            <a:r>
              <a:rPr lang="sv-SE" sz="1700" b="1" dirty="0" smtClean="0">
                <a:solidFill>
                  <a:srgbClr val="7F7F7F"/>
                </a:solidFill>
                <a:latin typeface="Arial" charset="0"/>
                <a:cs typeface="Arial" charset="0"/>
              </a:rPr>
              <a:t>Är </a:t>
            </a:r>
            <a:r>
              <a:rPr lang="sv-SE" sz="1700" b="1" dirty="0">
                <a:solidFill>
                  <a:srgbClr val="7F7F7F"/>
                </a:solidFill>
                <a:latin typeface="Arial" charset="0"/>
                <a:cs typeface="Arial" charset="0"/>
              </a:rPr>
              <a:t>det olagligt</a:t>
            </a:r>
            <a:r>
              <a:rPr lang="sv-SE" sz="1700" b="1" dirty="0" smtClean="0">
                <a:solidFill>
                  <a:srgbClr val="7F7F7F"/>
                </a:solidFill>
                <a:latin typeface="Arial" charset="0"/>
                <a:cs typeface="Arial" charset="0"/>
              </a:rPr>
              <a:t>?</a:t>
            </a:r>
            <a:endParaRPr lang="sv-SE" sz="1700" b="1" dirty="0">
              <a:solidFill>
                <a:srgbClr val="7F7F7F"/>
              </a:solidFill>
              <a:latin typeface="Arial" charset="0"/>
              <a:cs typeface="Arial" charset="0"/>
            </a:endParaRPr>
          </a:p>
        </p:txBody>
      </p:sp>
      <p:pic>
        <p:nvPicPr>
          <p:cNvPr id="3" name="Bildobjekt 2"/>
          <p:cNvPicPr>
            <a:picLocks noChangeAspect="1"/>
          </p:cNvPicPr>
          <p:nvPr/>
        </p:nvPicPr>
        <p:blipFill>
          <a:blip r:embed="rId5"/>
          <a:stretch>
            <a:fillRect/>
          </a:stretch>
        </p:blipFill>
        <p:spPr>
          <a:xfrm>
            <a:off x="3032357" y="3284538"/>
            <a:ext cx="3109229" cy="853514"/>
          </a:xfrm>
          <a:prstGeom prst="rect">
            <a:avLst/>
          </a:prstGeom>
        </p:spPr>
      </p:pic>
    </p:spTree>
    <p:extLst>
      <p:ext uri="{BB962C8B-B14F-4D97-AF65-F5344CB8AC3E}">
        <p14:creationId xmlns:p14="http://schemas.microsoft.com/office/powerpoint/2010/main" val="3813568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1452</TotalTime>
  <Words>3517</Words>
  <Application>Microsoft Office PowerPoint</Application>
  <PresentationFormat>Bildspel på skärmen (4:3)</PresentationFormat>
  <Paragraphs>298</Paragraphs>
  <Slides>49</Slides>
  <Notes>35</Notes>
  <HiddenSlides>0</HiddenSlides>
  <MMClips>1</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49</vt:i4>
      </vt:variant>
    </vt:vector>
  </HeadingPairs>
  <TitlesOfParts>
    <vt:vector size="53" baseType="lpstr">
      <vt:lpstr>ＭＳ Ｐゴシック</vt:lpstr>
      <vt:lpstr>Arial</vt:lpstr>
      <vt:lpstr>Calibri</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My Persson</dc:creator>
  <cp:lastModifiedBy>Skolenhet</cp:lastModifiedBy>
  <cp:revision>95</cp:revision>
  <cp:lastPrinted>2014-12-10T10:51:15Z</cp:lastPrinted>
  <dcterms:created xsi:type="dcterms:W3CDTF">2014-12-05T08:45:29Z</dcterms:created>
  <dcterms:modified xsi:type="dcterms:W3CDTF">2015-09-21T13:56:56Z</dcterms:modified>
</cp:coreProperties>
</file>